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Raleway"/>
      <p:regular r:id="rId23"/>
      <p:bold r:id="rId24"/>
      <p:italic r:id="rId25"/>
      <p:boldItalic r:id="rId26"/>
    </p:embeddedFont>
    <p:embeddedFont>
      <p:font typeface="Helvetica Neue"/>
      <p:regular r:id="rId27"/>
      <p:bold r:id="rId28"/>
      <p:italic r:id="rId29"/>
      <p:boldItalic r:id="rId30"/>
    </p:embeddedFont>
    <p:embeddedFont>
      <p:font typeface="Source Sans Pr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ndrea Guarraci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400415-5ADB-492F-BD27-75BD6BBC8ADA}">
  <a:tblStyle styleId="{95400415-5ADB-492F-BD27-75BD6BBC8AD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HelveticaNeue-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SourceSansPro-regular.fntdata"/><Relationship Id="rId30" Type="http://schemas.openxmlformats.org/officeDocument/2006/relationships/font" Target="fonts/HelveticaNeue-boldItalic.fntdata"/><Relationship Id="rId11" Type="http://schemas.openxmlformats.org/officeDocument/2006/relationships/slide" Target="slides/slide4.xml"/><Relationship Id="rId33" Type="http://schemas.openxmlformats.org/officeDocument/2006/relationships/font" Target="fonts/SourceSansPro-italic.fntdata"/><Relationship Id="rId10" Type="http://schemas.openxmlformats.org/officeDocument/2006/relationships/slide" Target="slides/slide3.xml"/><Relationship Id="rId32" Type="http://schemas.openxmlformats.org/officeDocument/2006/relationships/font" Target="fonts/SourceSansPro-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SourceSansPro-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6-21T14:02:02.282">
    <p:pos x="196" y="184"/>
    <p:text>Reviewer 3
For example, it would be nice if users could download the uploaded sequences, select which genomes to include/exclude in the pangenome data analysis, etc.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9544c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954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Speech (about 20 seconds)</a:t>
            </a:r>
            <a:endParaRPr sz="1400"/>
          </a:p>
          <a:p>
            <a:pPr indent="0" lvl="0" marL="0" rtl="0" algn="l">
              <a:spcBef>
                <a:spcPts val="0"/>
              </a:spcBef>
              <a:spcAft>
                <a:spcPts val="0"/>
              </a:spcAft>
              <a:buNone/>
            </a:pPr>
            <a:r>
              <a:rPr lang="en" sz="1400"/>
              <a:t>Hi everyone, I am Andrea Guarracino, a PhD student from University of Rome Tor Vergata. In this talk I am going to present to you </a:t>
            </a:r>
            <a:r>
              <a:rPr b="1" lang="en" sz="1400"/>
              <a:t>COVID-19 PubSeq</a:t>
            </a:r>
            <a:r>
              <a:rPr lang="en" sz="1400"/>
              <a:t>, a public sequence resource for SARS-CoV-2 virus sequences where data, metadata and analysis tools live together, publicly and freely.</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9b56c161f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9b56c161f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8c2ea8a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8c2ea8a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Speech (about 40 seconds)</a:t>
            </a:r>
            <a:br>
              <a:rPr lang="en" sz="1400"/>
            </a:br>
            <a:r>
              <a:rPr lang="en" sz="1400"/>
              <a:t>The first workflow we implemented is the creation of a SARS-CoV-2 pangenome from FASTA files. Moreover, XXX. </a:t>
            </a:r>
            <a:endParaRPr sz="1400"/>
          </a:p>
          <a:p>
            <a:pPr indent="0" lvl="0" marL="0" rtl="0" algn="l">
              <a:lnSpc>
                <a:spcPct val="100000"/>
              </a:lnSpc>
              <a:spcBef>
                <a:spcPts val="1600"/>
              </a:spcBef>
              <a:spcAft>
                <a:spcPts val="1600"/>
              </a:spcAft>
              <a:buNone/>
            </a:pPr>
            <a:r>
              <a:rPr lang="en" sz="1400"/>
              <a:t>Add fastq workflow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8fd1dcdd5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8fd1dcdd5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Speech (about 25 seconds)</a:t>
            </a:r>
            <a:endParaRPr sz="1400"/>
          </a:p>
          <a:p>
            <a:pPr indent="0" lvl="0" marL="0" rtl="0" algn="l">
              <a:spcBef>
                <a:spcPts val="0"/>
              </a:spcBef>
              <a:spcAft>
                <a:spcPts val="0"/>
              </a:spcAft>
              <a:buNone/>
            </a:pPr>
            <a:r>
              <a:rPr lang="en" sz="1400"/>
              <a:t>When someone uploads a valid FASTA sequence, this input gets immediately combined with all the uploaded SARS-CoV-2 FASTA sequences in the storage in order to generate an up-to-date pangenome encoded in the form of variation graph. Variation graphs are sequence graphs which embed the linear sequences of the pangenome as paths in the graphs themselves.</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8fd1dcdd5_1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8fd1dcdd5_1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Speech (about 20 seconds)</a:t>
            </a:r>
            <a:endParaRPr sz="1400"/>
          </a:p>
          <a:p>
            <a:pPr indent="0" lvl="0" marL="0" rtl="0" algn="l">
              <a:spcBef>
                <a:spcPts val="0"/>
              </a:spcBef>
              <a:spcAft>
                <a:spcPts val="0"/>
              </a:spcAft>
              <a:buNone/>
            </a:pPr>
            <a:r>
              <a:rPr lang="en" sz="1400"/>
              <a:t>The full pangenome is made available for download in useful </a:t>
            </a:r>
            <a:r>
              <a:rPr lang="en" sz="1400"/>
              <a:t>standardized data formats</a:t>
            </a:r>
            <a:r>
              <a:rPr lang="en" sz="1400"/>
              <a:t> for further analyses, including GFA and RDF formats, together a pangenome visualisation. The outputs include also JSON files which are the inputs </a:t>
            </a:r>
            <a:r>
              <a:rPr lang="en" sz="1400">
                <a:highlight>
                  <a:srgbClr val="FFFFFF"/>
                </a:highlight>
              </a:rPr>
              <a:t>consumed by the Pangenome Graph Browser.</a:t>
            </a:r>
            <a:endParaRPr sz="1400">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a388d4f7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a388d4f7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a388d4f7f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a388d4f7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Speech (about 30/40 seconds)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COVID-19 PubSeq is the result of a community effort. As part of the COVID-19 Virtual Biohackathon 2020, we formed an active working group, creating a functional prototype within just one week. During the same event, we started collaborations with other groups with the aim to add more functionalities. About the data, we are working to allow the upload of FASTQ and BAM files, and to offer workflows to prepare the sequence data for submitting in other public repositories, such as EBI ENA and GISAID. About the analysis tools, we are collaborating with XXX to create workflows to analyze the pangenome, XXX.</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8c2ea8a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8c2ea8a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Speech (about 45 seconds)</a:t>
            </a:r>
            <a:endParaRPr sz="1400"/>
          </a:p>
          <a:p>
            <a:pPr indent="0" lvl="0" marL="0" rtl="0" algn="l">
              <a:spcBef>
                <a:spcPts val="0"/>
              </a:spcBef>
              <a:spcAft>
                <a:spcPts val="0"/>
              </a:spcAft>
              <a:buNone/>
            </a:pPr>
            <a:r>
              <a:rPr lang="en" sz="1400"/>
              <a:t>Existing data repositories allow free sharing data, but don’t enforce strict quality control on the submitted data and its metadata, and don’t add value in terms of running additional analysis. Moreover, some databases have a restricted license which prevents data from being used in online web services and on-the-fly computation, hindering research. Our idea was to create a repository that had a low barrier to entry for </a:t>
            </a:r>
            <a:r>
              <a:rPr b="1" lang="en" sz="1400"/>
              <a:t>uploading</a:t>
            </a:r>
            <a:r>
              <a:rPr lang="en" sz="1400"/>
              <a:t> and </a:t>
            </a:r>
            <a:r>
              <a:rPr b="1" lang="en" sz="1400"/>
              <a:t>analyzing</a:t>
            </a:r>
            <a:r>
              <a:rPr lang="en" sz="1400"/>
              <a:t> sequence data </a:t>
            </a:r>
            <a:r>
              <a:rPr b="1" lang="en" sz="1400"/>
              <a:t>all in one place</a:t>
            </a:r>
            <a:r>
              <a:rPr lang="en" sz="1400"/>
              <a:t>, without imposing </a:t>
            </a:r>
            <a:r>
              <a:rPr b="1" lang="en" sz="1400"/>
              <a:t>any restriction</a:t>
            </a:r>
            <a:r>
              <a:rPr lang="en" sz="1400"/>
              <a:t> on their utilization. For this aim, we created COVID-19 PubSeq.</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i="1" lang="en"/>
              <a:t>Old speech</a:t>
            </a:r>
            <a:endParaRPr i="1"/>
          </a:p>
          <a:p>
            <a:pPr indent="0" lvl="0" marL="0" rtl="0" algn="l">
              <a:spcBef>
                <a:spcPts val="0"/>
              </a:spcBef>
              <a:spcAft>
                <a:spcPts val="0"/>
              </a:spcAft>
              <a:buNone/>
            </a:pPr>
            <a:r>
              <a:rPr i="1" lang="en"/>
              <a:t>Indeed, the advancement of next generation sequencing technologies has a significant impact on medical and genomic research, producing massive amounts of data. However, in order to effectively exploit this data, the development of services that allow for a systematic exchange and analysis is required. Existing data repositories allow for free sharing data, but do not enforce strict quality control on the submitted data and its metadata, and do not add value in terms of running additional analysis. Moreover, some databases have a restricted license which prevents data from being used in online web services and on-the-fly computation, hindering research. Our idea is to create a repository that had a low barrier to entry for </a:t>
            </a:r>
            <a:r>
              <a:rPr b="1" i="1" lang="en"/>
              <a:t>uploading</a:t>
            </a:r>
            <a:r>
              <a:rPr i="1" lang="en"/>
              <a:t> and </a:t>
            </a:r>
            <a:r>
              <a:rPr b="1" i="1" lang="en"/>
              <a:t>analyzing</a:t>
            </a:r>
            <a:r>
              <a:rPr i="1" lang="en"/>
              <a:t> sequence data </a:t>
            </a:r>
            <a:r>
              <a:rPr b="1" i="1" lang="en"/>
              <a:t>all in one place</a:t>
            </a:r>
            <a:r>
              <a:rPr i="1" lang="en"/>
              <a:t>, without imposing </a:t>
            </a:r>
            <a:r>
              <a:rPr b="1" i="1" lang="en"/>
              <a:t>any restriction</a:t>
            </a:r>
            <a:r>
              <a:rPr i="1" lang="en"/>
              <a:t> on their utilization. For this aim, we created COVID-19 PubSeq.</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8c2ea8a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8c2ea8a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Speech (about 40 seconds)</a:t>
            </a:r>
            <a:endParaRPr i="1" sz="1400"/>
          </a:p>
          <a:p>
            <a:pPr indent="0" lvl="0" marL="0" rtl="0" algn="l">
              <a:lnSpc>
                <a:spcPct val="100000"/>
              </a:lnSpc>
              <a:spcBef>
                <a:spcPts val="0"/>
              </a:spcBef>
              <a:spcAft>
                <a:spcPts val="0"/>
              </a:spcAft>
              <a:buNone/>
            </a:pPr>
            <a:r>
              <a:rPr lang="en" sz="1400"/>
              <a:t>This resource is designed to abide by FAIR data principles. D</a:t>
            </a:r>
            <a:r>
              <a:rPr lang="en" sz="1400"/>
              <a:t>ata are published with creative commons attribution licenses</a:t>
            </a:r>
            <a:r>
              <a:rPr lang="en" sz="1400"/>
              <a:t>, and structured metadata are validated against standard ontologies. The workflows are written in Common Workflow Language using best practises: they are standard, shareable, reproducible, and, importantly, everyone can add new workflows to offer new functionalities. COVID-19 PubSeq is currently running on Arvados, a cloud open source platform for managing, processing, and sharing scientific and biomedical data.</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i="1" lang="en" sz="1400"/>
              <a:t>Possible questions:</a:t>
            </a:r>
            <a:endParaRPr i="1" sz="1400"/>
          </a:p>
          <a:p>
            <a:pPr indent="-317500" lvl="0" marL="457200" rtl="0" algn="l">
              <a:lnSpc>
                <a:spcPct val="100000"/>
              </a:lnSpc>
              <a:spcBef>
                <a:spcPts val="0"/>
              </a:spcBef>
              <a:spcAft>
                <a:spcPts val="0"/>
              </a:spcAft>
              <a:buSzPts val="1400"/>
              <a:buChar char="●"/>
            </a:pPr>
            <a:r>
              <a:rPr i="1" lang="en" sz="1400"/>
              <a:t>Are there other languages other than CWL? No, but we will  evaluate adding other possibilities depending on how the developer community will react and on its desire to add new workflows to offer new functionalities.</a:t>
            </a:r>
            <a:endParaRPr i="1" sz="1400"/>
          </a:p>
          <a:p>
            <a:pPr indent="-317500" lvl="0" marL="457200" rtl="0" algn="l">
              <a:lnSpc>
                <a:spcPct val="100000"/>
              </a:lnSpc>
              <a:spcBef>
                <a:spcPts val="0"/>
              </a:spcBef>
              <a:spcAft>
                <a:spcPts val="0"/>
              </a:spcAft>
              <a:buSzPts val="1400"/>
              <a:buChar char="●"/>
            </a:pPr>
            <a:r>
              <a:rPr i="1" lang="en" sz="1400"/>
              <a:t>Do you support more licenses? Not at the moment, but I’d like to point out that our intention is to support only licenses that don’t put restriction on data utilization, forever.</a:t>
            </a:r>
            <a:endParaRPr i="1"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ac0bb948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ac0bb948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Speech (about 42 seconds)</a:t>
            </a:r>
            <a:endParaRPr sz="1400"/>
          </a:p>
          <a:p>
            <a:pPr indent="0" lvl="0" marL="0" rtl="0" algn="l">
              <a:spcBef>
                <a:spcPts val="0"/>
              </a:spcBef>
              <a:spcAft>
                <a:spcPts val="0"/>
              </a:spcAft>
              <a:buNone/>
            </a:pPr>
            <a:r>
              <a:rPr lang="en" sz="1400"/>
              <a:t>The data uploader can be used from a command line or a web interface without installing any software. The metadata are in the form of YAML files and are strictly validated against a schema. </a:t>
            </a:r>
            <a:r>
              <a:rPr lang="en" sz="1400"/>
              <a:t>Data are validated for being in a supported data format, and for not being duplicated entries in the resource.</a:t>
            </a:r>
            <a:r>
              <a:rPr lang="en" sz="1400"/>
              <a:t> Importantly, the available workflows are executed after the upload in order to provide up-to-date results rapidly and in standardized data formats. To date, these outputs are already used by two teams.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i="1" lang="en"/>
              <a:t>Removed phrases</a:t>
            </a:r>
            <a:endParaRPr i="1"/>
          </a:p>
          <a:p>
            <a:pPr indent="0" lvl="0" marL="0" rtl="0" algn="l">
              <a:spcBef>
                <a:spcPts val="0"/>
              </a:spcBef>
              <a:spcAft>
                <a:spcPts val="0"/>
              </a:spcAft>
              <a:buNone/>
            </a:pPr>
            <a:r>
              <a:rPr i="1" lang="en"/>
              <a:t>We implemented a python-based uploader that authenticates with the Arvados platform using a token.</a:t>
            </a:r>
            <a:endParaRPr i="1"/>
          </a:p>
          <a:p>
            <a:pPr indent="0" lvl="0" marL="0" rtl="0" algn="l">
              <a:spcBef>
                <a:spcPts val="0"/>
              </a:spcBef>
              <a:spcAft>
                <a:spcPts val="0"/>
              </a:spcAft>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8ac0bb94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ac0bb94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Speech (about 50 seconds)</a:t>
            </a:r>
            <a:endParaRPr sz="1400"/>
          </a:p>
          <a:p>
            <a:pPr indent="0" lvl="0" marL="0" rtl="0" algn="l">
              <a:spcBef>
                <a:spcPts val="0"/>
              </a:spcBef>
              <a:spcAft>
                <a:spcPts val="0"/>
              </a:spcAft>
              <a:buNone/>
            </a:pPr>
            <a:r>
              <a:rPr lang="en" sz="1400"/>
              <a:t>The Graph Genome Browser Consortium uses the JSON outputs as inputs </a:t>
            </a:r>
            <a:r>
              <a:rPr lang="en" sz="1400">
                <a:highlight>
                  <a:schemeClr val="lt1"/>
                </a:highlight>
              </a:rPr>
              <a:t>for Pantograph, </a:t>
            </a:r>
            <a:r>
              <a:rPr lang="en" sz="1400"/>
              <a:t>an interactive visualization of the SARS-CoV-2 pangenome. </a:t>
            </a:r>
            <a:r>
              <a:rPr lang="en" sz="1400"/>
              <a:t>As pangenome we refer to the entire set of genomic elements in a given species or clade.</a:t>
            </a:r>
            <a:r>
              <a:rPr lang="en" sz="1400"/>
              <a:t> They naturally express genome rearrangements, so Pantograph allows researchers to browse the entire genetic diversity in a SARS-CoV-2 population that would otherwise be underestimated. Each time someone uploads a valid sample on COVID-19 PubSeq, this input is immediately combined with all the already uploaded SARS-CoV-2 genomes in order to generate an up-to-date pangenome </a:t>
            </a:r>
            <a:r>
              <a:rPr lang="en" sz="1400"/>
              <a:t>as input for Pantograph.</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ac0bb94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ac0bb94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Speech (about 35 seconds)</a:t>
            </a:r>
            <a:endParaRPr sz="1400"/>
          </a:p>
          <a:p>
            <a:pPr indent="0" lvl="0" marL="0" rtl="0" algn="l">
              <a:spcBef>
                <a:spcPts val="0"/>
              </a:spcBef>
              <a:spcAft>
                <a:spcPts val="0"/>
              </a:spcAft>
              <a:buNone/>
            </a:pPr>
            <a:r>
              <a:rPr lang="en" sz="1400"/>
              <a:t>Moreover, the </a:t>
            </a:r>
            <a:r>
              <a:rPr lang="en" sz="1400">
                <a:highlight>
                  <a:schemeClr val="lt1"/>
                </a:highlight>
              </a:rPr>
              <a:t>Swiss Institute of Bioinformatics has included COVID-19 PubSeq data in its knowledge base. Indeed, the uploaded metadata and the outputs are transformed into </a:t>
            </a:r>
            <a:r>
              <a:rPr lang="en" sz="1400">
                <a:highlight>
                  <a:schemeClr val="lt1"/>
                </a:highlight>
              </a:rPr>
              <a:t>RDF databases</a:t>
            </a:r>
            <a:r>
              <a:rPr lang="en" sz="1400">
                <a:highlight>
                  <a:schemeClr val="lt1"/>
                </a:highlight>
              </a:rPr>
              <a:t>. This means that is possible to query these data using SPARQL and ontologies. For example, this query tells us when the reported sample was submitted, and that it originates from the USA and is a biospecimen collected from the back of the throat by swabbing.</a:t>
            </a:r>
            <a:endParaRPr sz="1400">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6f9544c1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6f9544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Speech (about 45 seconds)</a:t>
            </a:r>
            <a:endParaRPr sz="1400"/>
          </a:p>
          <a:p>
            <a:pPr indent="0" lvl="0" marL="0" rtl="0" algn="l">
              <a:spcBef>
                <a:spcPts val="0"/>
              </a:spcBef>
              <a:spcAft>
                <a:spcPts val="0"/>
              </a:spcAft>
              <a:buNone/>
            </a:pPr>
            <a:r>
              <a:rPr lang="en" sz="1400"/>
              <a:t>COVID-19 PubSeq is the result of a community effort: developers, but also submitters</a:t>
            </a:r>
            <a:r>
              <a:rPr lang="en" sz="1400"/>
              <a:t>. There are several reasons why you should upload your raw data to this resource. Make your data available to the widest audience possible quickly and without restrictions is really important for the scientific research, in particular during this COVID-19 pandemic. Indeed, we recommend uploading to EBI and NCBI resources too, </a:t>
            </a:r>
            <a:r>
              <a:rPr lang="en" sz="1400"/>
              <a:t>using our data conversion tool.</a:t>
            </a:r>
            <a:r>
              <a:rPr lang="en" sz="1400"/>
              <a:t> In this way, you only enter data once, making it public to multiple resources, and getting the results of the analysis from the workflows available on COVID-19 PubSeq.</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i="1" lang="en"/>
              <a:t>Old speech</a:t>
            </a:r>
            <a:endParaRPr i="1"/>
          </a:p>
          <a:p>
            <a:pPr indent="0" lvl="0" marL="0" rtl="0" algn="l">
              <a:spcBef>
                <a:spcPts val="0"/>
              </a:spcBef>
              <a:spcAft>
                <a:spcPts val="0"/>
              </a:spcAft>
              <a:buNone/>
            </a:pPr>
            <a:r>
              <a:rPr i="1" lang="en"/>
              <a:t>As part of the COVID-19 Virtual Biohackathon 2020, we formed an active working group, creating a functional prototype within just one week. During the same event, we started collaborations with other groups with the aim to add more functionalities. About the data, we are working to allow the upload of FASTQ and BAM files, and to offer workflows to prepare the sequence data for submitting in other public repositories, such as EBI ENA and GISAID. About the analysis tools, we are collaborating with XXX to create workflows to analyze the pangenome, XXX.</a:t>
            </a:r>
            <a:endParaRPr sz="1400"/>
          </a:p>
          <a:p>
            <a:pPr indent="0" lvl="0" marL="0" rtl="0" algn="l">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8fd1dcdd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8fd1dcdd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Speech (about 10 seconds)</a:t>
            </a:r>
            <a:endParaRPr sz="1400"/>
          </a:p>
          <a:p>
            <a:pPr indent="0" lvl="0" marL="0" rtl="0" algn="l">
              <a:spcBef>
                <a:spcPts val="0"/>
              </a:spcBef>
              <a:spcAft>
                <a:spcPts val="0"/>
              </a:spcAft>
              <a:buNone/>
            </a:pPr>
            <a:r>
              <a:rPr lang="en" sz="1400"/>
              <a:t>Finally, I want to thank all the teams involved in this project for their hard work, and of course the audience for listening. Thank you very much.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i="1" lang="en" sz="1400"/>
              <a:t>Possible questions:</a:t>
            </a:r>
            <a:endParaRPr i="1" sz="1400"/>
          </a:p>
          <a:p>
            <a:pPr indent="-317500" lvl="0" marL="457200" rtl="0" algn="l">
              <a:spcBef>
                <a:spcPts val="0"/>
              </a:spcBef>
              <a:spcAft>
                <a:spcPts val="0"/>
              </a:spcAft>
              <a:buSzPts val="1400"/>
              <a:buChar char="●"/>
            </a:pPr>
            <a:r>
              <a:rPr i="1" lang="en" sz="1400"/>
              <a:t>Are is it sostenible? Looking at all the persons involved… I think so! If this machine starts, it will grow more and more because it will be in the users' interest both to submit their data to analyze it and to add new features as workflows.</a:t>
            </a:r>
            <a:endParaRPr i="1" sz="1400"/>
          </a:p>
          <a:p>
            <a:pPr indent="0" lvl="0" marL="0" rtl="0" algn="l">
              <a:spcBef>
                <a:spcPts val="0"/>
              </a:spcBef>
              <a:spcAft>
                <a:spcPts val="0"/>
              </a:spcAft>
              <a:buNone/>
            </a:pPr>
            <a:r>
              <a:t/>
            </a:r>
            <a:endParaRPr i="1" sz="1400"/>
          </a:p>
          <a:p>
            <a:pPr indent="0" lvl="0" marL="0" rtl="0" algn="l">
              <a:spcBef>
                <a:spcPts val="0"/>
              </a:spcBef>
              <a:spcAft>
                <a:spcPts val="0"/>
              </a:spcAft>
              <a:buNone/>
            </a:pPr>
            <a:r>
              <a:t/>
            </a:r>
            <a:endParaRPr i="1" sz="1400"/>
          </a:p>
          <a:p>
            <a:pPr indent="0" lvl="0" marL="0" rtl="0" algn="l">
              <a:spcBef>
                <a:spcPts val="0"/>
              </a:spcBef>
              <a:spcAft>
                <a:spcPts val="0"/>
              </a:spcAft>
              <a:buNone/>
            </a:pPr>
            <a:r>
              <a:rPr i="1" lang="en"/>
              <a:t>Old speech</a:t>
            </a:r>
            <a:endParaRPr i="1"/>
          </a:p>
          <a:p>
            <a:pPr indent="0" lvl="0" marL="0" rtl="0" algn="l">
              <a:spcBef>
                <a:spcPts val="0"/>
              </a:spcBef>
              <a:spcAft>
                <a:spcPts val="0"/>
              </a:spcAft>
              <a:buNone/>
            </a:pPr>
            <a:r>
              <a:rPr i="1" lang="en"/>
              <a:t>We thank the COVID-19 Virtual Biohackathon 2020 and ELIXIR for creating a unique event that triggered many collaborations. We thank Curii Corporation for their financial support for creating and running Arvados instances. We thank Amazon AWS for their financial support to run COVID-19 workflows. We also want to thank the other working groups in the Virtual Biohackathon who generously contributed ontologies, workflows and software.</a:t>
            </a:r>
            <a:endParaRPr i="1"/>
          </a:p>
          <a:p>
            <a:pPr indent="0" lvl="0" marL="0" rtl="0" algn="l">
              <a:spcBef>
                <a:spcPts val="0"/>
              </a:spcBef>
              <a:spcAft>
                <a:spcPts val="0"/>
              </a:spcAft>
              <a:buNone/>
            </a:pPr>
            <a:r>
              <a:t/>
            </a:r>
            <a:endParaRPr i="1"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6f9544c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6f954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yaml.org/" TargetMode="External"/><Relationship Id="rId4" Type="http://schemas.openxmlformats.org/officeDocument/2006/relationships/image" Target="../media/image30.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hyperlink" Target="https://github.com/ekg/seqwish" TargetMode="External"/><Relationship Id="rId5" Type="http://schemas.openxmlformats.org/officeDocument/2006/relationships/hyperlink" Target="https://github.com/vgteam/odgi"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hyperlink" Target="http://gfa-spec.github.io/GFA-spec/GFA1.html" TargetMode="External"/><Relationship Id="rId5" Type="http://schemas.openxmlformats.org/officeDocument/2006/relationships/hyperlink" Target="https://en.wikipedia.org/wiki/Resource_Description_Framework" TargetMode="External"/><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1" Type="http://schemas.openxmlformats.org/officeDocument/2006/relationships/hyperlink" Target="https://nextstrain.org/" TargetMode="External"/><Relationship Id="rId10" Type="http://schemas.openxmlformats.org/officeDocument/2006/relationships/image" Target="../media/image8.png"/><Relationship Id="rId13" Type="http://schemas.openxmlformats.org/officeDocument/2006/relationships/image" Target="../media/image13.png"/><Relationship Id="rId12" Type="http://schemas.openxmlformats.org/officeDocument/2006/relationships/hyperlink" Target="http://covid19.genenetwork.org/"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hyperlink" Target="https://www.gisaid.org/" TargetMode="External"/><Relationship Id="rId15" Type="http://schemas.openxmlformats.org/officeDocument/2006/relationships/image" Target="../media/image7.png"/><Relationship Id="rId14" Type="http://schemas.openxmlformats.org/officeDocument/2006/relationships/image" Target="../media/image2.png"/><Relationship Id="rId16"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hyperlink" Target="https://www.ebi.ac.uk/ena" TargetMode="External"/><Relationship Id="rId8" Type="http://schemas.openxmlformats.org/officeDocument/2006/relationships/hyperlink" Target="https://www.ncbi.nlm.nih.gov/" TargetMode="External"/></Relationships>
</file>

<file path=ppt/slides/_rels/slide3.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hyperlink" Target="https://www.nature.com/articles/sdata201618" TargetMode="External"/><Relationship Id="rId13" Type="http://schemas.openxmlformats.org/officeDocument/2006/relationships/image" Target="../media/image5.png"/><Relationship Id="rId12" Type="http://schemas.openxmlformats.org/officeDocument/2006/relationships/hyperlink" Target="https://creativecommons.org/" TargetMode="Externa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9.png"/><Relationship Id="rId9" Type="http://schemas.openxmlformats.org/officeDocument/2006/relationships/image" Target="../media/image19.png"/><Relationship Id="rId15" Type="http://schemas.openxmlformats.org/officeDocument/2006/relationships/image" Target="../media/image1.png"/><Relationship Id="rId14" Type="http://schemas.openxmlformats.org/officeDocument/2006/relationships/hyperlink" Target="http://www.ontobee.org/" TargetMode="External"/><Relationship Id="rId16" Type="http://schemas.openxmlformats.org/officeDocument/2006/relationships/hyperlink" Target="https://creativecommons.org" TargetMode="External"/><Relationship Id="rId5" Type="http://schemas.openxmlformats.org/officeDocument/2006/relationships/image" Target="../media/image14.png"/><Relationship Id="rId6" Type="http://schemas.openxmlformats.org/officeDocument/2006/relationships/hyperlink" Target="http://arvados.org" TargetMode="External"/><Relationship Id="rId7" Type="http://schemas.openxmlformats.org/officeDocument/2006/relationships/hyperlink" Target="http://commonwl.org" TargetMode="External"/><Relationship Id="rId8" Type="http://schemas.openxmlformats.org/officeDocument/2006/relationships/hyperlink" Target="https://github.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raph-genome.github.io//" TargetMode="External"/><Relationship Id="rId4" Type="http://schemas.openxmlformats.org/officeDocument/2006/relationships/image" Target="../media/image24.png"/><Relationship Id="rId5" Type="http://schemas.openxmlformats.org/officeDocument/2006/relationships/hyperlink" Target="https://github.com/mandosoft" TargetMode="External"/></Relationships>
</file>

<file path=ppt/slides/_rels/slide6.xml.rels><?xml version="1.0" encoding="UTF-8" standalone="yes"?><Relationships xmlns="http://schemas.openxmlformats.org/package/2006/relationships"><Relationship Id="rId11" Type="http://schemas.openxmlformats.org/officeDocument/2006/relationships/hyperlink" Target="http://purl.obolibrary.org/obo/NCIT_C155831" TargetMode="External"/><Relationship Id="rId10" Type="http://schemas.openxmlformats.org/officeDocument/2006/relationships/hyperlink" Target="http://purl.obolibrary.org/obo/OBI_0001479" TargetMode="External"/><Relationship Id="rId12" Type="http://schemas.openxmlformats.org/officeDocument/2006/relationships/hyperlink" Target="http://identifiers.org/insdc/MT326090.1#sequence"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hyperlink" Target="https://covid-19-sparql.expasy.org/" TargetMode="External"/><Relationship Id="rId9" Type="http://schemas.openxmlformats.org/officeDocument/2006/relationships/hyperlink" Target="http://www.wikidata.org/entity/Q30" TargetMode="External"/><Relationship Id="rId5" Type="http://schemas.openxmlformats.org/officeDocument/2006/relationships/hyperlink" Target="http://edamontology.org/data_2091" TargetMode="External"/><Relationship Id="rId6" Type="http://schemas.openxmlformats.org/officeDocument/2006/relationships/hyperlink" Target="http://identifiers.org/insdc/MT326090.1#sequence" TargetMode="External"/><Relationship Id="rId7" Type="http://schemas.openxmlformats.org/officeDocument/2006/relationships/hyperlink" Target="http://ncicb.nci.nih.gov/xml/owl/EVS/Thesaurus.owl#C25164" TargetMode="External"/><Relationship Id="rId8" Type="http://schemas.openxmlformats.org/officeDocument/2006/relationships/hyperlink" Target="http://purl.obolibrary.org/obo/GAZ_0000044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nextstrain/ncov" TargetMode="External"/><Relationship Id="rId4" Type="http://schemas.openxmlformats.org/officeDocument/2006/relationships/hyperlink" Target="https://github.com/nextstrain/ncov" TargetMode="External"/><Relationship Id="rId5" Type="http://schemas.openxmlformats.org/officeDocument/2006/relationships/hyperlink" Target="https://github.com/arvados/bh20-seq-resource" TargetMode="External"/><Relationship Id="rId6" Type="http://schemas.openxmlformats.org/officeDocument/2006/relationships/hyperlink" Target="http://covid19.genenetwork.org" TargetMode="External"/><Relationship Id="rId7" Type="http://schemas.openxmlformats.org/officeDocument/2006/relationships/image" Target="../media/image14.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1467700"/>
            <a:ext cx="8183700" cy="118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100">
                <a:latin typeface="Helvetica Neue"/>
                <a:ea typeface="Helvetica Neue"/>
                <a:cs typeface="Helvetica Neue"/>
                <a:sym typeface="Helvetica Neue"/>
              </a:rPr>
              <a:t>COVID-19 PubSeq:</a:t>
            </a:r>
            <a:endParaRPr sz="3100">
              <a:latin typeface="Helvetica Neue"/>
              <a:ea typeface="Helvetica Neue"/>
              <a:cs typeface="Helvetica Neue"/>
              <a:sym typeface="Helvetica Neue"/>
            </a:endParaRPr>
          </a:p>
          <a:p>
            <a:pPr indent="0" lvl="0" marL="0" rtl="0" algn="r">
              <a:spcBef>
                <a:spcPts val="0"/>
              </a:spcBef>
              <a:spcAft>
                <a:spcPts val="0"/>
              </a:spcAft>
              <a:buNone/>
            </a:pPr>
            <a:r>
              <a:rPr lang="en" sz="3100">
                <a:latin typeface="Helvetica Neue"/>
                <a:ea typeface="Helvetica Neue"/>
                <a:cs typeface="Helvetica Neue"/>
                <a:sym typeface="Helvetica Neue"/>
              </a:rPr>
              <a:t>Public SARS-CoV-2 Sequence Resource</a:t>
            </a:r>
            <a:endParaRPr sz="3100">
              <a:latin typeface="Helvetica Neue"/>
              <a:ea typeface="Helvetica Neue"/>
              <a:cs typeface="Helvetica Neue"/>
              <a:sym typeface="Helvetica Neue"/>
            </a:endParaRPr>
          </a:p>
        </p:txBody>
      </p:sp>
      <p:sp>
        <p:nvSpPr>
          <p:cNvPr id="59" name="Google Shape;59;p13"/>
          <p:cNvSpPr txBox="1"/>
          <p:nvPr>
            <p:ph idx="1" type="subTitle"/>
          </p:nvPr>
        </p:nvSpPr>
        <p:spPr>
          <a:xfrm>
            <a:off x="485875" y="2675500"/>
            <a:ext cx="8183700" cy="9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lt1"/>
                </a:solidFill>
                <a:latin typeface="Helvetica Neue"/>
                <a:ea typeface="Helvetica Neue"/>
                <a:cs typeface="Helvetica Neue"/>
                <a:sym typeface="Helvetica Neue"/>
              </a:rPr>
              <a:t>Andrea Guarracino, </a:t>
            </a:r>
            <a:r>
              <a:rPr i="1" lang="en" sz="1600">
                <a:solidFill>
                  <a:schemeClr val="lt1"/>
                </a:solidFill>
                <a:latin typeface="Helvetica Neue"/>
                <a:ea typeface="Helvetica Neue"/>
                <a:cs typeface="Helvetica Neue"/>
                <a:sym typeface="Helvetica Neue"/>
              </a:rPr>
              <a:t>Peter Amstutz, Thomas Liener, Michael R. Crusoe, Adam Novak, Erik</a:t>
            </a:r>
            <a:r>
              <a:rPr i="1" lang="en" sz="1600">
                <a:solidFill>
                  <a:schemeClr val="lt1"/>
                </a:solidFill>
                <a:latin typeface="Helvetica Neue"/>
                <a:ea typeface="Helvetica Neue"/>
                <a:cs typeface="Helvetica Neue"/>
                <a:sym typeface="Helvetica Neue"/>
              </a:rPr>
              <a:t> </a:t>
            </a:r>
            <a:r>
              <a:rPr i="1" lang="en" sz="1600">
                <a:solidFill>
                  <a:schemeClr val="lt1"/>
                </a:solidFill>
                <a:latin typeface="Helvetica Neue"/>
                <a:ea typeface="Helvetica Neue"/>
                <a:cs typeface="Helvetica Neue"/>
                <a:sym typeface="Helvetica Neue"/>
              </a:rPr>
              <a:t>Garrison, Tazro Ohta, </a:t>
            </a:r>
            <a:r>
              <a:rPr i="1" lang="en" sz="1600">
                <a:solidFill>
                  <a:schemeClr val="lt1"/>
                </a:solidFill>
                <a:latin typeface="Helvetica Neue"/>
                <a:ea typeface="Helvetica Neue"/>
                <a:cs typeface="Helvetica Neue"/>
                <a:sym typeface="Helvetica Neue"/>
              </a:rPr>
              <a:t>Bonface Munyoki, Danielle Welter, Sarah Zaranek, </a:t>
            </a:r>
            <a:r>
              <a:rPr i="1" lang="en" sz="1600">
                <a:solidFill>
                  <a:schemeClr val="lt1"/>
                </a:solidFill>
                <a:latin typeface="Helvetica Neue"/>
                <a:ea typeface="Helvetica Neue"/>
                <a:cs typeface="Helvetica Neue"/>
                <a:sym typeface="Helvetica Neue"/>
              </a:rPr>
              <a:t>Alexander (Sasha) Wait Zaranek, Pjotr Prins</a:t>
            </a:r>
            <a:endParaRPr i="1" sz="1600">
              <a:solidFill>
                <a:schemeClr val="lt1"/>
              </a:solidFill>
              <a:latin typeface="Helvetica Neue"/>
              <a:ea typeface="Helvetica Neue"/>
              <a:cs typeface="Helvetica Neue"/>
              <a:sym typeface="Helvetica Neue"/>
            </a:endParaRPr>
          </a:p>
        </p:txBody>
      </p:sp>
      <p:pic>
        <p:nvPicPr>
          <p:cNvPr id="60" name="Google Shape;60;p13"/>
          <p:cNvPicPr preferRelativeResize="0"/>
          <p:nvPr/>
        </p:nvPicPr>
        <p:blipFill>
          <a:blip r:embed="rId3">
            <a:alphaModFix/>
          </a:blip>
          <a:stretch>
            <a:fillRect/>
          </a:stretch>
        </p:blipFill>
        <p:spPr>
          <a:xfrm>
            <a:off x="414099" y="276174"/>
            <a:ext cx="2888275" cy="1451700"/>
          </a:xfrm>
          <a:prstGeom prst="rect">
            <a:avLst/>
          </a:prstGeom>
          <a:noFill/>
          <a:ln>
            <a:noFill/>
          </a:ln>
        </p:spPr>
      </p:pic>
      <p:sp>
        <p:nvSpPr>
          <p:cNvPr id="61" name="Google Shape;61;p13"/>
          <p:cNvSpPr txBox="1"/>
          <p:nvPr>
            <p:ph idx="1" type="subTitle"/>
          </p:nvPr>
        </p:nvSpPr>
        <p:spPr>
          <a:xfrm>
            <a:off x="485875" y="4486450"/>
            <a:ext cx="8183700" cy="5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solidFill>
                  <a:schemeClr val="lt1"/>
                </a:solidFill>
                <a:latin typeface="Helvetica Neue"/>
                <a:ea typeface="Helvetica Neue"/>
                <a:cs typeface="Helvetica Neue"/>
                <a:sym typeface="Helvetica Neue"/>
              </a:rPr>
              <a:t>Bioinformatics Community Conference 2020</a:t>
            </a:r>
            <a:endParaRPr i="1" sz="14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i="1" lang="en" sz="1200">
                <a:solidFill>
                  <a:schemeClr val="lt1"/>
                </a:solidFill>
                <a:latin typeface="Helvetica Neue"/>
                <a:ea typeface="Helvetica Neue"/>
                <a:cs typeface="Helvetica Neue"/>
                <a:sym typeface="Helvetica Neue"/>
              </a:rPr>
              <a:t>July 19-21 (West) / July 20-22 (East)</a:t>
            </a:r>
            <a:endParaRPr i="1" sz="1200">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 name="Shape 230"/>
        <p:cNvGrpSpPr/>
        <p:nvPr/>
      </p:nvGrpSpPr>
      <p:grpSpPr>
        <a:xfrm>
          <a:off x="0" y="0"/>
          <a:ext cx="0" cy="0"/>
          <a:chOff x="0" y="0"/>
          <a:chExt cx="0" cy="0"/>
        </a:xfrm>
      </p:grpSpPr>
      <p:sp>
        <p:nvSpPr>
          <p:cNvPr id="231" name="Google Shape;231;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p:txBody>
      </p:sp>
      <p:sp>
        <p:nvSpPr>
          <p:cNvPr id="232" name="Google Shape;232;p22"/>
          <p:cNvSpPr txBox="1"/>
          <p:nvPr>
            <p:ph idx="1" type="body"/>
          </p:nvPr>
        </p:nvSpPr>
        <p:spPr>
          <a:xfrm>
            <a:off x="311700" y="1152475"/>
            <a:ext cx="8520600" cy="187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980000"/>
              </a:buClr>
              <a:buSzPts val="1800"/>
              <a:buChar char="●"/>
            </a:pPr>
            <a:r>
              <a:rPr b="1" lang="en">
                <a:solidFill>
                  <a:srgbClr val="980000"/>
                </a:solidFill>
              </a:rPr>
              <a:t>Include the poster number?</a:t>
            </a:r>
            <a:endParaRPr>
              <a:solidFill>
                <a:srgbClr val="980000"/>
              </a:solidFill>
            </a:endParaRPr>
          </a:p>
          <a:p>
            <a:pPr indent="0" lvl="0" marL="0" rtl="0" algn="l">
              <a:spcBef>
                <a:spcPts val="1600"/>
              </a:spcBef>
              <a:spcAft>
                <a:spcPts val="0"/>
              </a:spcAft>
              <a:buNone/>
            </a:pPr>
            <a:r>
              <a:rPr lang="en" sz="1200"/>
              <a:t>Notes from Pjotr</a:t>
            </a:r>
            <a:endParaRPr sz="1200"/>
          </a:p>
          <a:p>
            <a:pPr indent="-304800" lvl="0" marL="457200" rtl="0" algn="l">
              <a:spcBef>
                <a:spcPts val="1600"/>
              </a:spcBef>
              <a:spcAft>
                <a:spcPts val="0"/>
              </a:spcAft>
              <a:buSzPts val="1200"/>
              <a:buChar char="●"/>
            </a:pPr>
            <a:r>
              <a:rPr lang="en" sz="1200"/>
              <a:t>I would focus on why this project is needed and why it is important to have free software and open data for the wider scientific effort.</a:t>
            </a:r>
            <a:endParaRPr sz="1200"/>
          </a:p>
          <a:p>
            <a:pPr indent="-304800" lvl="0" marL="457200" rtl="0" algn="l">
              <a:spcBef>
                <a:spcPts val="0"/>
              </a:spcBef>
              <a:spcAft>
                <a:spcPts val="0"/>
              </a:spcAft>
              <a:buSzPts val="1200"/>
              <a:buChar char="●"/>
            </a:pPr>
            <a:r>
              <a:rPr lang="en" sz="1200"/>
              <a:t>To me the </a:t>
            </a:r>
            <a:r>
              <a:rPr b="1" lang="en" sz="1200"/>
              <a:t>automated workflows</a:t>
            </a:r>
            <a:r>
              <a:rPr lang="en" sz="1200"/>
              <a:t> are a novelty, as well as the </a:t>
            </a:r>
            <a:r>
              <a:rPr b="1" lang="en" sz="1200"/>
              <a:t>metadata</a:t>
            </a:r>
            <a:r>
              <a:rPr lang="en" sz="1200"/>
              <a:t>, as well as the </a:t>
            </a:r>
            <a:r>
              <a:rPr b="1" lang="en" sz="1200"/>
              <a:t>free software/open data initiative</a:t>
            </a:r>
            <a:r>
              <a:rPr lang="en" sz="1200"/>
              <a:t>.</a:t>
            </a:r>
            <a:endParaRPr sz="1200"/>
          </a:p>
          <a:p>
            <a:pPr indent="0" lvl="0" marL="0" rtl="0" algn="l">
              <a:spcBef>
                <a:spcPts val="1600"/>
              </a:spcBef>
              <a:spcAft>
                <a:spcPts val="160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 name="Shape 236"/>
        <p:cNvGrpSpPr/>
        <p:nvPr/>
      </p:nvGrpSpPr>
      <p:grpSpPr>
        <a:xfrm>
          <a:off x="0" y="0"/>
          <a:ext cx="0" cy="0"/>
          <a:chOff x="0" y="0"/>
          <a:chExt cx="0" cy="0"/>
        </a:xfrm>
      </p:grpSpPr>
      <p:sp>
        <p:nvSpPr>
          <p:cNvPr id="237" name="Google Shape;237;p23"/>
          <p:cNvSpPr txBox="1"/>
          <p:nvPr>
            <p:ph type="title"/>
          </p:nvPr>
        </p:nvSpPr>
        <p:spPr>
          <a:xfrm>
            <a:off x="311700" y="2926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SARS-CoV-2 Pangenome: Upload</a:t>
            </a:r>
            <a:endParaRPr/>
          </a:p>
        </p:txBody>
      </p:sp>
      <p:sp>
        <p:nvSpPr>
          <p:cNvPr id="238" name="Google Shape;238;p23"/>
          <p:cNvSpPr txBox="1"/>
          <p:nvPr/>
        </p:nvSpPr>
        <p:spPr>
          <a:xfrm>
            <a:off x="133750" y="4747900"/>
            <a:ext cx="14106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https://yaml.org</a:t>
            </a:r>
            <a:endParaRPr sz="1200"/>
          </a:p>
        </p:txBody>
      </p:sp>
      <p:pic>
        <p:nvPicPr>
          <p:cNvPr id="239" name="Google Shape;239;p23"/>
          <p:cNvPicPr preferRelativeResize="0"/>
          <p:nvPr/>
        </p:nvPicPr>
        <p:blipFill>
          <a:blip r:embed="rId4">
            <a:alphaModFix/>
          </a:blip>
          <a:stretch>
            <a:fillRect/>
          </a:stretch>
        </p:blipFill>
        <p:spPr>
          <a:xfrm>
            <a:off x="1140025" y="1212850"/>
            <a:ext cx="2713600" cy="2673775"/>
          </a:xfrm>
          <a:prstGeom prst="rect">
            <a:avLst/>
          </a:prstGeom>
          <a:noFill/>
          <a:ln>
            <a:noFill/>
          </a:ln>
        </p:spPr>
      </p:pic>
      <p:pic>
        <p:nvPicPr>
          <p:cNvPr id="240" name="Google Shape;240;p23"/>
          <p:cNvPicPr preferRelativeResize="0"/>
          <p:nvPr/>
        </p:nvPicPr>
        <p:blipFill>
          <a:blip r:embed="rId5">
            <a:alphaModFix/>
          </a:blip>
          <a:stretch>
            <a:fillRect/>
          </a:stretch>
        </p:blipFill>
        <p:spPr>
          <a:xfrm>
            <a:off x="5544447" y="4056525"/>
            <a:ext cx="1770427" cy="762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sp>
        <p:nvSpPr>
          <p:cNvPr id="245" name="Google Shape;245;p24"/>
          <p:cNvSpPr txBox="1"/>
          <p:nvPr>
            <p:ph type="title"/>
          </p:nvPr>
        </p:nvSpPr>
        <p:spPr>
          <a:xfrm>
            <a:off x="311700" y="2926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SARS-CoV-2 Pangenome: Analysis</a:t>
            </a:r>
            <a:endParaRPr/>
          </a:p>
        </p:txBody>
      </p:sp>
      <p:sp>
        <p:nvSpPr>
          <p:cNvPr id="246" name="Google Shape;246;p24"/>
          <p:cNvSpPr txBox="1"/>
          <p:nvPr>
            <p:ph idx="4294967295" type="subTitle"/>
          </p:nvPr>
        </p:nvSpPr>
        <p:spPr>
          <a:xfrm>
            <a:off x="8009400" y="4780750"/>
            <a:ext cx="11727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1100">
                <a:solidFill>
                  <a:srgbClr val="000000"/>
                </a:solidFill>
                <a:latin typeface="Helvetica Neue"/>
                <a:ea typeface="Helvetica Neue"/>
                <a:cs typeface="Helvetica Neue"/>
                <a:sym typeface="Helvetica Neue"/>
              </a:rPr>
              <a:t>Slide 4 of 8</a:t>
            </a:r>
            <a:endParaRPr i="1" sz="1100">
              <a:solidFill>
                <a:srgbClr val="000000"/>
              </a:solidFill>
              <a:latin typeface="Helvetica Neue"/>
              <a:ea typeface="Helvetica Neue"/>
              <a:cs typeface="Helvetica Neue"/>
              <a:sym typeface="Helvetica Neue"/>
            </a:endParaRPr>
          </a:p>
        </p:txBody>
      </p:sp>
      <p:pic>
        <p:nvPicPr>
          <p:cNvPr id="247" name="Google Shape;247;p24"/>
          <p:cNvPicPr preferRelativeResize="0"/>
          <p:nvPr/>
        </p:nvPicPr>
        <p:blipFill>
          <a:blip r:embed="rId3">
            <a:alphaModFix/>
          </a:blip>
          <a:stretch>
            <a:fillRect/>
          </a:stretch>
        </p:blipFill>
        <p:spPr>
          <a:xfrm>
            <a:off x="1140025" y="1207513"/>
            <a:ext cx="4985575" cy="2728457"/>
          </a:xfrm>
          <a:prstGeom prst="rect">
            <a:avLst/>
          </a:prstGeom>
          <a:noFill/>
          <a:ln>
            <a:noFill/>
          </a:ln>
        </p:spPr>
      </p:pic>
      <p:sp>
        <p:nvSpPr>
          <p:cNvPr id="248" name="Google Shape;248;p24"/>
          <p:cNvSpPr txBox="1"/>
          <p:nvPr/>
        </p:nvSpPr>
        <p:spPr>
          <a:xfrm>
            <a:off x="141825" y="4556475"/>
            <a:ext cx="25623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4"/>
              </a:rPr>
              <a:t>https://github.com/ekg/seqwish</a:t>
            </a:r>
            <a:endParaRPr sz="1200"/>
          </a:p>
          <a:p>
            <a:pPr indent="0" lvl="0" marL="0" rtl="0" algn="l">
              <a:spcBef>
                <a:spcPts val="0"/>
              </a:spcBef>
              <a:spcAft>
                <a:spcPts val="0"/>
              </a:spcAft>
              <a:buNone/>
            </a:pPr>
            <a:r>
              <a:rPr lang="en" sz="1200" u="sng">
                <a:solidFill>
                  <a:schemeClr val="hlink"/>
                </a:solidFill>
                <a:hlinkClick r:id="rId5"/>
              </a:rPr>
              <a:t>https://github.com/vgteam/odgi</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25"/>
          <p:cNvSpPr txBox="1"/>
          <p:nvPr>
            <p:ph type="title"/>
          </p:nvPr>
        </p:nvSpPr>
        <p:spPr>
          <a:xfrm>
            <a:off x="311700" y="2926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SARS-CoV-2 Pangenome: Outputs</a:t>
            </a:r>
            <a:endParaRPr/>
          </a:p>
        </p:txBody>
      </p:sp>
      <p:sp>
        <p:nvSpPr>
          <p:cNvPr id="254" name="Google Shape;254;p25"/>
          <p:cNvSpPr txBox="1"/>
          <p:nvPr>
            <p:ph idx="4294967295" type="subTitle"/>
          </p:nvPr>
        </p:nvSpPr>
        <p:spPr>
          <a:xfrm>
            <a:off x="8009400" y="4780750"/>
            <a:ext cx="11727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1100">
                <a:solidFill>
                  <a:srgbClr val="000000"/>
                </a:solidFill>
                <a:latin typeface="Helvetica Neue"/>
                <a:ea typeface="Helvetica Neue"/>
                <a:cs typeface="Helvetica Neue"/>
                <a:sym typeface="Helvetica Neue"/>
              </a:rPr>
              <a:t>Slide 5 of 8</a:t>
            </a:r>
            <a:endParaRPr i="1" sz="1100">
              <a:solidFill>
                <a:srgbClr val="000000"/>
              </a:solidFill>
              <a:latin typeface="Helvetica Neue"/>
              <a:ea typeface="Helvetica Neue"/>
              <a:cs typeface="Helvetica Neue"/>
              <a:sym typeface="Helvetica Neue"/>
            </a:endParaRPr>
          </a:p>
        </p:txBody>
      </p:sp>
      <p:sp>
        <p:nvSpPr>
          <p:cNvPr id="255" name="Google Shape;255;p25"/>
          <p:cNvSpPr txBox="1"/>
          <p:nvPr/>
        </p:nvSpPr>
        <p:spPr>
          <a:xfrm>
            <a:off x="128700" y="4568875"/>
            <a:ext cx="45987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4"/>
              </a:rPr>
              <a:t>http://gfa-spec.github.io/GFA-spec/GFA1.html</a:t>
            </a:r>
            <a:endParaRPr sz="1200"/>
          </a:p>
          <a:p>
            <a:pPr indent="0" lvl="0" marL="0" rtl="0" algn="l">
              <a:spcBef>
                <a:spcPts val="0"/>
              </a:spcBef>
              <a:spcAft>
                <a:spcPts val="0"/>
              </a:spcAft>
              <a:buNone/>
            </a:pPr>
            <a:r>
              <a:rPr lang="en" sz="1200" u="sng">
                <a:solidFill>
                  <a:schemeClr val="hlink"/>
                </a:solidFill>
                <a:hlinkClick r:id="rId5"/>
              </a:rPr>
              <a:t>https://en.wikipedia.org/wiki/Resource_Description_Framework</a:t>
            </a:r>
            <a:endParaRPr sz="1200"/>
          </a:p>
          <a:p>
            <a:pPr indent="0" lvl="0" marL="0" rtl="0" algn="l">
              <a:spcBef>
                <a:spcPts val="0"/>
              </a:spcBef>
              <a:spcAft>
                <a:spcPts val="0"/>
              </a:spcAft>
              <a:buNone/>
            </a:pPr>
            <a:r>
              <a:t/>
            </a:r>
            <a:endParaRPr sz="1200"/>
          </a:p>
        </p:txBody>
      </p:sp>
      <p:pic>
        <p:nvPicPr>
          <p:cNvPr id="256" name="Google Shape;256;p25"/>
          <p:cNvPicPr preferRelativeResize="0"/>
          <p:nvPr/>
        </p:nvPicPr>
        <p:blipFill>
          <a:blip r:embed="rId6">
            <a:alphaModFix/>
          </a:blip>
          <a:stretch>
            <a:fillRect/>
          </a:stretch>
        </p:blipFill>
        <p:spPr>
          <a:xfrm>
            <a:off x="1140013" y="1212850"/>
            <a:ext cx="6863975" cy="2717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 name="Shape 260"/>
        <p:cNvGrpSpPr/>
        <p:nvPr/>
      </p:nvGrpSpPr>
      <p:grpSpPr>
        <a:xfrm>
          <a:off x="0" y="0"/>
          <a:ext cx="0" cy="0"/>
          <a:chOff x="0" y="0"/>
          <a:chExt cx="0" cy="0"/>
        </a:xfrm>
      </p:grpSpPr>
      <p:sp>
        <p:nvSpPr>
          <p:cNvPr id="261" name="Google Shape;261;p26"/>
          <p:cNvSpPr txBox="1"/>
          <p:nvPr/>
        </p:nvSpPr>
        <p:spPr>
          <a:xfrm>
            <a:off x="436850" y="2048250"/>
            <a:ext cx="8136600" cy="14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latin typeface="Courier New"/>
                <a:ea typeface="Courier New"/>
                <a:cs typeface="Courier New"/>
                <a:sym typeface="Courier New"/>
              </a:rPr>
              <a:t>PREFIX</a:t>
            </a:r>
            <a:r>
              <a:rPr lang="en">
                <a:latin typeface="Courier New"/>
                <a:ea typeface="Courier New"/>
                <a:cs typeface="Courier New"/>
                <a:sym typeface="Courier New"/>
              </a:rPr>
              <a:t> </a:t>
            </a:r>
            <a:r>
              <a:rPr lang="en">
                <a:solidFill>
                  <a:srgbClr val="BF9000"/>
                </a:solidFill>
                <a:latin typeface="Courier New"/>
                <a:ea typeface="Courier New"/>
                <a:cs typeface="Courier New"/>
                <a:sym typeface="Courier New"/>
              </a:rPr>
              <a:t>pubseq:</a:t>
            </a:r>
            <a:r>
              <a:rPr lang="en">
                <a:latin typeface="Courier New"/>
                <a:ea typeface="Courier New"/>
                <a:cs typeface="Courier New"/>
                <a:sym typeface="Courier New"/>
              </a:rPr>
              <a:t> </a:t>
            </a:r>
            <a:r>
              <a:rPr lang="en">
                <a:solidFill>
                  <a:srgbClr val="6AA84F"/>
                </a:solidFill>
                <a:latin typeface="Courier New"/>
                <a:ea typeface="Courier New"/>
                <a:cs typeface="Courier New"/>
                <a:sym typeface="Courier New"/>
              </a:rPr>
              <a:t>&lt;http://biohackathon.org/bh20-seq-schema#MainSchema/&gt;</a:t>
            </a:r>
            <a:endParaRPr>
              <a:solidFill>
                <a:srgbClr val="6AA84F"/>
              </a:solidFill>
              <a:latin typeface="Courier New"/>
              <a:ea typeface="Courier New"/>
              <a:cs typeface="Courier New"/>
              <a:sym typeface="Courier New"/>
            </a:endParaRPr>
          </a:p>
          <a:p>
            <a:pPr indent="0" lvl="0" marL="0" rtl="0" algn="l">
              <a:spcBef>
                <a:spcPts val="0"/>
              </a:spcBef>
              <a:spcAft>
                <a:spcPts val="0"/>
              </a:spcAft>
              <a:buNone/>
            </a:pPr>
            <a:r>
              <a:rPr lang="en">
                <a:solidFill>
                  <a:srgbClr val="9900FF"/>
                </a:solidFill>
                <a:latin typeface="Courier New"/>
                <a:ea typeface="Courier New"/>
                <a:cs typeface="Courier New"/>
                <a:sym typeface="Courier New"/>
              </a:rPr>
              <a:t>select distinct</a:t>
            </a:r>
            <a:r>
              <a:rPr lang="en">
                <a:latin typeface="Courier New"/>
                <a:ea typeface="Courier New"/>
                <a:cs typeface="Courier New"/>
                <a:sym typeface="Courier New"/>
              </a:rPr>
              <a:t> </a:t>
            </a:r>
            <a:r>
              <a:rPr lang="en">
                <a:solidFill>
                  <a:srgbClr val="0B5394"/>
                </a:solidFill>
                <a:latin typeface="Courier New"/>
                <a:ea typeface="Courier New"/>
                <a:cs typeface="Courier New"/>
                <a:sym typeface="Courier New"/>
              </a:rPr>
              <a:t>?dataset ?submitter</a:t>
            </a:r>
            <a:endParaRPr>
              <a:solidFill>
                <a:srgbClr val="0B5394"/>
              </a:solidFill>
              <a:latin typeface="Courier New"/>
              <a:ea typeface="Courier New"/>
              <a:cs typeface="Courier New"/>
              <a:sym typeface="Courier New"/>
            </a:endParaRPr>
          </a:p>
          <a:p>
            <a:pPr indent="0" lvl="0" marL="0" rtl="0" algn="l">
              <a:spcBef>
                <a:spcPts val="0"/>
              </a:spcBef>
              <a:spcAft>
                <a:spcPts val="0"/>
              </a:spcAft>
              <a:buNone/>
            </a:pPr>
            <a:r>
              <a:rPr lang="en">
                <a:solidFill>
                  <a:srgbClr val="38761D"/>
                </a:solidFill>
                <a:latin typeface="Courier New"/>
                <a:ea typeface="Courier New"/>
                <a:cs typeface="Courier New"/>
                <a:sym typeface="Courier New"/>
              </a:rPr>
              <a:t>{</a:t>
            </a:r>
            <a:endParaRPr>
              <a:solidFill>
                <a:srgbClr val="38761D"/>
              </a:solidFill>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r>
              <a:rPr lang="en">
                <a:solidFill>
                  <a:srgbClr val="0B5394"/>
                </a:solidFill>
                <a:latin typeface="Courier New"/>
                <a:ea typeface="Courier New"/>
                <a:cs typeface="Courier New"/>
                <a:sym typeface="Courier New"/>
              </a:rPr>
              <a:t>?dataset</a:t>
            </a:r>
            <a:r>
              <a:rPr lang="en">
                <a:latin typeface="Courier New"/>
                <a:ea typeface="Courier New"/>
                <a:cs typeface="Courier New"/>
                <a:sym typeface="Courier New"/>
              </a:rPr>
              <a:t> </a:t>
            </a:r>
            <a:r>
              <a:rPr lang="en">
                <a:solidFill>
                  <a:srgbClr val="BF9000"/>
                </a:solidFill>
                <a:latin typeface="Courier New"/>
                <a:ea typeface="Courier New"/>
                <a:cs typeface="Courier New"/>
                <a:sym typeface="Courier New"/>
              </a:rPr>
              <a:t>pubseq:submitter</a:t>
            </a:r>
            <a:r>
              <a:rPr lang="en">
                <a:latin typeface="Courier New"/>
                <a:ea typeface="Courier New"/>
                <a:cs typeface="Courier New"/>
                <a:sym typeface="Courier New"/>
              </a:rPr>
              <a:t> </a:t>
            </a:r>
            <a:r>
              <a:rPr lang="en">
                <a:solidFill>
                  <a:srgbClr val="0B5394"/>
                </a:solidFill>
                <a:latin typeface="Courier New"/>
                <a:ea typeface="Courier New"/>
                <a:cs typeface="Courier New"/>
                <a:sym typeface="Courier New"/>
              </a:rPr>
              <a:t>?id .</a:t>
            </a:r>
            <a:endParaRPr>
              <a:solidFill>
                <a:srgbClr val="0B5394"/>
              </a:solidFill>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r>
              <a:rPr lang="en">
                <a:solidFill>
                  <a:srgbClr val="0B5394"/>
                </a:solidFill>
                <a:latin typeface="Courier New"/>
                <a:ea typeface="Courier New"/>
                <a:cs typeface="Courier New"/>
                <a:sym typeface="Courier New"/>
              </a:rPr>
              <a:t>?id ?p ?submitter</a:t>
            </a:r>
            <a:endParaRPr>
              <a:solidFill>
                <a:srgbClr val="0B5394"/>
              </a:solidFill>
              <a:latin typeface="Courier New"/>
              <a:ea typeface="Courier New"/>
              <a:cs typeface="Courier New"/>
              <a:sym typeface="Courier New"/>
            </a:endParaRPr>
          </a:p>
          <a:p>
            <a:pPr indent="0" lvl="0" marL="0" rtl="0" algn="l">
              <a:spcBef>
                <a:spcPts val="0"/>
              </a:spcBef>
              <a:spcAft>
                <a:spcPts val="0"/>
              </a:spcAft>
              <a:buNone/>
            </a:pPr>
            <a:r>
              <a:rPr lang="en">
                <a:solidFill>
                  <a:srgbClr val="38761D"/>
                </a:solidFill>
                <a:latin typeface="Courier New"/>
                <a:ea typeface="Courier New"/>
                <a:cs typeface="Courier New"/>
                <a:sym typeface="Courier New"/>
              </a:rPr>
              <a:t>}</a:t>
            </a:r>
            <a:endParaRPr>
              <a:solidFill>
                <a:srgbClr val="38761D"/>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5" name="Shape 265"/>
        <p:cNvGrpSpPr/>
        <p:nvPr/>
      </p:nvGrpSpPr>
      <p:grpSpPr>
        <a:xfrm>
          <a:off x="0" y="0"/>
          <a:ext cx="0" cy="0"/>
          <a:chOff x="0" y="0"/>
          <a:chExt cx="0" cy="0"/>
        </a:xfrm>
      </p:grpSpPr>
      <p:sp>
        <p:nvSpPr>
          <p:cNvPr id="266" name="Google Shape;266;p27"/>
          <p:cNvSpPr txBox="1"/>
          <p:nvPr>
            <p:ph type="title"/>
          </p:nvPr>
        </p:nvSpPr>
        <p:spPr>
          <a:xfrm>
            <a:off x="311700" y="2926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a:t>
            </a:r>
            <a:endParaRPr/>
          </a:p>
        </p:txBody>
      </p:sp>
      <p:cxnSp>
        <p:nvCxnSpPr>
          <p:cNvPr id="267" name="Google Shape;267;p27"/>
          <p:cNvCxnSpPr/>
          <p:nvPr/>
        </p:nvCxnSpPr>
        <p:spPr>
          <a:xfrm>
            <a:off x="420075" y="2790116"/>
            <a:ext cx="8336100" cy="0"/>
          </a:xfrm>
          <a:prstGeom prst="straightConnector1">
            <a:avLst/>
          </a:prstGeom>
          <a:noFill/>
          <a:ln cap="flat" cmpd="sng" w="19050">
            <a:solidFill>
              <a:schemeClr val="dk1"/>
            </a:solidFill>
            <a:prstDash val="dot"/>
            <a:round/>
            <a:headEnd len="sm" w="sm" type="none"/>
            <a:tailEnd len="sm" w="sm" type="none"/>
          </a:ln>
        </p:spPr>
      </p:cxnSp>
      <p:grpSp>
        <p:nvGrpSpPr>
          <p:cNvPr id="268" name="Google Shape;268;p27"/>
          <p:cNvGrpSpPr/>
          <p:nvPr/>
        </p:nvGrpSpPr>
        <p:grpSpPr>
          <a:xfrm>
            <a:off x="648675" y="1581271"/>
            <a:ext cx="196200" cy="1306800"/>
            <a:chOff x="648675" y="1657471"/>
            <a:chExt cx="196200" cy="1306800"/>
          </a:xfrm>
        </p:grpSpPr>
        <p:sp>
          <p:nvSpPr>
            <p:cNvPr id="269" name="Google Shape;269;p27"/>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27"/>
            <p:cNvCxnSpPr>
              <a:stCxn id="269"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271" name="Google Shape;271;p27"/>
          <p:cNvSpPr txBox="1"/>
          <p:nvPr>
            <p:ph idx="4294967295" type="body"/>
          </p:nvPr>
        </p:nvSpPr>
        <p:spPr>
          <a:xfrm>
            <a:off x="823805" y="12999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Working platform</a:t>
            </a:r>
            <a:br>
              <a:rPr lang="en" sz="1400"/>
            </a:br>
            <a:r>
              <a:rPr lang="en" sz="1400"/>
              <a:t>COVID-19 Biohackathon</a:t>
            </a:r>
            <a:endParaRPr sz="1400"/>
          </a:p>
          <a:p>
            <a:pPr indent="0" lvl="0" marL="0" rtl="0" algn="l">
              <a:spcBef>
                <a:spcPts val="0"/>
              </a:spcBef>
              <a:spcAft>
                <a:spcPts val="0"/>
              </a:spcAft>
              <a:buNone/>
            </a:pPr>
            <a:r>
              <a:rPr lang="en" sz="1400"/>
              <a:t>April 5 2020 - April 11 2020</a:t>
            </a:r>
            <a:endParaRPr sz="1400"/>
          </a:p>
        </p:txBody>
      </p:sp>
      <p:grpSp>
        <p:nvGrpSpPr>
          <p:cNvPr id="272" name="Google Shape;272;p27"/>
          <p:cNvGrpSpPr/>
          <p:nvPr/>
        </p:nvGrpSpPr>
        <p:grpSpPr>
          <a:xfrm>
            <a:off x="2512925" y="2692171"/>
            <a:ext cx="196200" cy="1404905"/>
            <a:chOff x="2512925" y="2768371"/>
            <a:chExt cx="196200" cy="1404905"/>
          </a:xfrm>
        </p:grpSpPr>
        <p:cxnSp>
          <p:nvCxnSpPr>
            <p:cNvPr id="273" name="Google Shape;273;p27"/>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274" name="Google Shape;274;p27"/>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27"/>
          <p:cNvSpPr txBox="1"/>
          <p:nvPr>
            <p:ph idx="4294967295" type="body"/>
          </p:nvPr>
        </p:nvSpPr>
        <p:spPr>
          <a:xfrm>
            <a:off x="2693150" y="38546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FASTQ/BAM upload</a:t>
            </a:r>
            <a:endParaRPr sz="1400"/>
          </a:p>
          <a:p>
            <a:pPr indent="0" lvl="0" marL="0" rtl="0" algn="l">
              <a:spcBef>
                <a:spcPts val="0"/>
              </a:spcBef>
              <a:spcAft>
                <a:spcPts val="1600"/>
              </a:spcAft>
              <a:buNone/>
            </a:pPr>
            <a:r>
              <a:rPr lang="en" sz="1400"/>
              <a:t>???</a:t>
            </a:r>
            <a:endParaRPr sz="1400"/>
          </a:p>
        </p:txBody>
      </p:sp>
      <p:grpSp>
        <p:nvGrpSpPr>
          <p:cNvPr id="276" name="Google Shape;276;p27"/>
          <p:cNvGrpSpPr/>
          <p:nvPr/>
        </p:nvGrpSpPr>
        <p:grpSpPr>
          <a:xfrm>
            <a:off x="4279200" y="1483171"/>
            <a:ext cx="196200" cy="1404900"/>
            <a:chOff x="4279200" y="1559371"/>
            <a:chExt cx="196200" cy="1404900"/>
          </a:xfrm>
        </p:grpSpPr>
        <p:cxnSp>
          <p:nvCxnSpPr>
            <p:cNvPr id="277" name="Google Shape;277;p27"/>
            <p:cNvCxnSpPr>
              <a:stCxn id="278"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278" name="Google Shape;278;p27"/>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7"/>
          <p:cNvSpPr txBox="1"/>
          <p:nvPr>
            <p:ph idx="4294967295" type="body"/>
          </p:nvPr>
        </p:nvSpPr>
        <p:spPr>
          <a:xfrm>
            <a:off x="4454450" y="1299975"/>
            <a:ext cx="31839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Multiple Sequence Alignment</a:t>
            </a:r>
            <a:endParaRPr sz="1400"/>
          </a:p>
          <a:p>
            <a:pPr indent="0" lvl="0" marL="0" rtl="0" algn="l">
              <a:spcBef>
                <a:spcPts val="0"/>
              </a:spcBef>
              <a:spcAft>
                <a:spcPts val="0"/>
              </a:spcAft>
              <a:buNone/>
            </a:pPr>
            <a:r>
              <a:rPr lang="en" sz="1400"/>
              <a:t>???</a:t>
            </a:r>
            <a:endParaRPr sz="1400"/>
          </a:p>
          <a:p>
            <a:pPr indent="0" lvl="0" marL="0" rtl="0" algn="l">
              <a:spcBef>
                <a:spcPts val="1600"/>
              </a:spcBef>
              <a:spcAft>
                <a:spcPts val="1600"/>
              </a:spcAft>
              <a:buNone/>
            </a:pPr>
            <a:r>
              <a:t/>
            </a:r>
            <a:endParaRPr/>
          </a:p>
        </p:txBody>
      </p:sp>
      <p:grpSp>
        <p:nvGrpSpPr>
          <p:cNvPr id="280" name="Google Shape;280;p27"/>
          <p:cNvGrpSpPr/>
          <p:nvPr/>
        </p:nvGrpSpPr>
        <p:grpSpPr>
          <a:xfrm>
            <a:off x="6045475" y="2692171"/>
            <a:ext cx="196200" cy="1404905"/>
            <a:chOff x="6045475" y="2768371"/>
            <a:chExt cx="196200" cy="1404905"/>
          </a:xfrm>
        </p:grpSpPr>
        <p:cxnSp>
          <p:nvCxnSpPr>
            <p:cNvPr id="281" name="Google Shape;281;p27"/>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282" name="Google Shape;282;p27"/>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7"/>
          <p:cNvSpPr txBox="1"/>
          <p:nvPr>
            <p:ph idx="4294967295" type="body"/>
          </p:nvPr>
        </p:nvSpPr>
        <p:spPr>
          <a:xfrm>
            <a:off x="6225720" y="38546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Phylogenetic tree</a:t>
            </a:r>
            <a:endParaRPr sz="1400"/>
          </a:p>
          <a:p>
            <a:pPr indent="0" lvl="0" marL="0" rtl="0" algn="l">
              <a:spcBef>
                <a:spcPts val="0"/>
              </a:spcBef>
              <a:spcAft>
                <a:spcPts val="1600"/>
              </a:spcAft>
              <a:buNone/>
            </a:pPr>
            <a:r>
              <a:rPr lang="en" sz="1400"/>
              <a:t>???</a:t>
            </a:r>
            <a:endParaRPr sz="1400"/>
          </a:p>
        </p:txBody>
      </p:sp>
      <p:sp>
        <p:nvSpPr>
          <p:cNvPr id="284" name="Google Shape;284;p27"/>
          <p:cNvSpPr txBox="1"/>
          <p:nvPr>
            <p:ph idx="4294967295" type="subTitle"/>
          </p:nvPr>
        </p:nvSpPr>
        <p:spPr>
          <a:xfrm>
            <a:off x="8009400" y="4780750"/>
            <a:ext cx="11727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1100">
                <a:solidFill>
                  <a:srgbClr val="000000"/>
                </a:solidFill>
                <a:latin typeface="Helvetica Neue"/>
                <a:ea typeface="Helvetica Neue"/>
                <a:cs typeface="Helvetica Neue"/>
                <a:sym typeface="Helvetica Neue"/>
              </a:rPr>
              <a:t>Slide 6 of 7</a:t>
            </a:r>
            <a:endParaRPr i="1" sz="1100">
              <a:solidFill>
                <a:srgbClr val="000000"/>
              </a:solidFill>
              <a:latin typeface="Helvetica Neue"/>
              <a:ea typeface="Helvetica Neue"/>
              <a:cs typeface="Helvetica Neue"/>
              <a:sym typeface="Helvetica Neue"/>
            </a:endParaRPr>
          </a:p>
        </p:txBody>
      </p:sp>
      <p:pic>
        <p:nvPicPr>
          <p:cNvPr id="285" name="Google Shape;285;p27"/>
          <p:cNvPicPr preferRelativeResize="0"/>
          <p:nvPr/>
        </p:nvPicPr>
        <p:blipFill>
          <a:blip r:embed="rId3">
            <a:alphaModFix/>
          </a:blip>
          <a:stretch>
            <a:fillRect/>
          </a:stretch>
        </p:blipFill>
        <p:spPr>
          <a:xfrm>
            <a:off x="823809" y="2204000"/>
            <a:ext cx="2039291" cy="362700"/>
          </a:xfrm>
          <a:prstGeom prst="rect">
            <a:avLst/>
          </a:prstGeom>
          <a:noFill/>
          <a:ln>
            <a:noFill/>
          </a:ln>
        </p:spPr>
      </p:pic>
      <p:sp>
        <p:nvSpPr>
          <p:cNvPr id="286" name="Google Shape;286;p27"/>
          <p:cNvSpPr txBox="1"/>
          <p:nvPr/>
        </p:nvSpPr>
        <p:spPr>
          <a:xfrm>
            <a:off x="-1937775" y="3186400"/>
            <a:ext cx="4221600" cy="21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rgbClr val="FF0000"/>
                </a:solidFill>
              </a:rPr>
              <a:t>We should put in evidence the collaboration with the other groups from the biohackathon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2926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a:t>
            </a:r>
            <a:r>
              <a:rPr lang="en"/>
              <a:t> </a:t>
            </a:r>
            <a:r>
              <a:rPr lang="en"/>
              <a:t>and </a:t>
            </a:r>
            <a:r>
              <a:rPr lang="en"/>
              <a:t>analysis</a:t>
            </a:r>
            <a:r>
              <a:rPr lang="en"/>
              <a:t> tools </a:t>
            </a:r>
            <a:r>
              <a:rPr lang="en"/>
              <a:t>together</a:t>
            </a:r>
            <a:endParaRPr/>
          </a:p>
        </p:txBody>
      </p:sp>
      <p:pic>
        <p:nvPicPr>
          <p:cNvPr id="67" name="Google Shape;67;p14"/>
          <p:cNvPicPr preferRelativeResize="0"/>
          <p:nvPr/>
        </p:nvPicPr>
        <p:blipFill>
          <a:blip r:embed="rId3">
            <a:alphaModFix/>
          </a:blip>
          <a:stretch>
            <a:fillRect/>
          </a:stretch>
        </p:blipFill>
        <p:spPr>
          <a:xfrm>
            <a:off x="911022" y="1127786"/>
            <a:ext cx="1862288" cy="530230"/>
          </a:xfrm>
          <a:prstGeom prst="rect">
            <a:avLst/>
          </a:prstGeom>
          <a:noFill/>
          <a:ln>
            <a:noFill/>
          </a:ln>
        </p:spPr>
      </p:pic>
      <p:pic>
        <p:nvPicPr>
          <p:cNvPr id="68" name="Google Shape;68;p14"/>
          <p:cNvPicPr preferRelativeResize="0"/>
          <p:nvPr/>
        </p:nvPicPr>
        <p:blipFill>
          <a:blip r:embed="rId4">
            <a:alphaModFix/>
          </a:blip>
          <a:stretch>
            <a:fillRect/>
          </a:stretch>
        </p:blipFill>
        <p:spPr>
          <a:xfrm>
            <a:off x="818932" y="3998833"/>
            <a:ext cx="2040576" cy="598350"/>
          </a:xfrm>
          <a:prstGeom prst="rect">
            <a:avLst/>
          </a:prstGeom>
          <a:noFill/>
          <a:ln>
            <a:noFill/>
          </a:ln>
        </p:spPr>
      </p:pic>
      <p:pic>
        <p:nvPicPr>
          <p:cNvPr id="69" name="Google Shape;69;p14"/>
          <p:cNvPicPr preferRelativeResize="0"/>
          <p:nvPr/>
        </p:nvPicPr>
        <p:blipFill>
          <a:blip r:embed="rId5">
            <a:alphaModFix/>
          </a:blip>
          <a:stretch>
            <a:fillRect/>
          </a:stretch>
        </p:blipFill>
        <p:spPr>
          <a:xfrm>
            <a:off x="2249764" y="2020076"/>
            <a:ext cx="1388421" cy="460470"/>
          </a:xfrm>
          <a:prstGeom prst="rect">
            <a:avLst/>
          </a:prstGeom>
          <a:noFill/>
          <a:ln>
            <a:noFill/>
          </a:ln>
        </p:spPr>
      </p:pic>
      <p:sp>
        <p:nvSpPr>
          <p:cNvPr id="70" name="Google Shape;70;p14"/>
          <p:cNvSpPr txBox="1"/>
          <p:nvPr/>
        </p:nvSpPr>
        <p:spPr>
          <a:xfrm>
            <a:off x="7076475" y="2571738"/>
            <a:ext cx="1661100" cy="8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Helvetica Neue"/>
                <a:ea typeface="Helvetica Neue"/>
                <a:cs typeface="Helvetica Neue"/>
                <a:sym typeface="Helvetica Neue"/>
              </a:rPr>
              <a:t>COVID-19</a:t>
            </a:r>
            <a:endParaRPr b="1" sz="24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b="1" lang="en" sz="2400">
                <a:solidFill>
                  <a:schemeClr val="dk2"/>
                </a:solidFill>
                <a:latin typeface="Helvetica Neue"/>
                <a:ea typeface="Helvetica Neue"/>
                <a:cs typeface="Helvetica Neue"/>
                <a:sym typeface="Helvetica Neue"/>
              </a:rPr>
              <a:t>PubSeq</a:t>
            </a:r>
            <a:endParaRPr sz="2400">
              <a:solidFill>
                <a:schemeClr val="dk2"/>
              </a:solidFill>
            </a:endParaRPr>
          </a:p>
        </p:txBody>
      </p:sp>
      <p:sp>
        <p:nvSpPr>
          <p:cNvPr id="71" name="Google Shape;71;p14"/>
          <p:cNvSpPr txBox="1"/>
          <p:nvPr>
            <p:ph idx="4294967295" type="subTitle"/>
          </p:nvPr>
        </p:nvSpPr>
        <p:spPr>
          <a:xfrm>
            <a:off x="8009400" y="4780750"/>
            <a:ext cx="11727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1100">
                <a:solidFill>
                  <a:srgbClr val="000000"/>
                </a:solidFill>
                <a:latin typeface="Helvetica Neue"/>
                <a:ea typeface="Helvetica Neue"/>
                <a:cs typeface="Helvetica Neue"/>
                <a:sym typeface="Helvetica Neue"/>
              </a:rPr>
              <a:t>Slide 1 of 7</a:t>
            </a:r>
            <a:endParaRPr i="1" sz="1100">
              <a:solidFill>
                <a:srgbClr val="000000"/>
              </a:solidFill>
              <a:latin typeface="Helvetica Neue"/>
              <a:ea typeface="Helvetica Neue"/>
              <a:cs typeface="Helvetica Neue"/>
              <a:sym typeface="Helvetica Neue"/>
            </a:endParaRPr>
          </a:p>
        </p:txBody>
      </p:sp>
      <p:pic>
        <p:nvPicPr>
          <p:cNvPr id="72" name="Google Shape;72;p14"/>
          <p:cNvPicPr preferRelativeResize="0"/>
          <p:nvPr/>
        </p:nvPicPr>
        <p:blipFill>
          <a:blip r:embed="rId6">
            <a:alphaModFix/>
          </a:blip>
          <a:stretch>
            <a:fillRect/>
          </a:stretch>
        </p:blipFill>
        <p:spPr>
          <a:xfrm>
            <a:off x="6061890" y="3756072"/>
            <a:ext cx="680999" cy="600204"/>
          </a:xfrm>
          <a:prstGeom prst="rect">
            <a:avLst/>
          </a:prstGeom>
          <a:noFill/>
          <a:ln>
            <a:noFill/>
          </a:ln>
        </p:spPr>
      </p:pic>
      <p:sp>
        <p:nvSpPr>
          <p:cNvPr id="73" name="Google Shape;73;p14"/>
          <p:cNvSpPr txBox="1"/>
          <p:nvPr>
            <p:ph idx="4294967295" type="subTitle"/>
          </p:nvPr>
        </p:nvSpPr>
        <p:spPr>
          <a:xfrm>
            <a:off x="4462375" y="1912375"/>
            <a:ext cx="1641000" cy="83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2"/>
                </a:solidFill>
                <a:latin typeface="Helvetica Neue"/>
                <a:ea typeface="Helvetica Neue"/>
                <a:cs typeface="Helvetica Neue"/>
                <a:sym typeface="Helvetica Neue"/>
              </a:rPr>
              <a:t>Data with metadata</a:t>
            </a:r>
            <a:endParaRPr sz="1600">
              <a:solidFill>
                <a:schemeClr val="dk2"/>
              </a:solidFill>
              <a:latin typeface="Helvetica Neue"/>
              <a:ea typeface="Helvetica Neue"/>
              <a:cs typeface="Helvetica Neue"/>
              <a:sym typeface="Helvetica Neue"/>
            </a:endParaRPr>
          </a:p>
        </p:txBody>
      </p:sp>
      <p:sp>
        <p:nvSpPr>
          <p:cNvPr id="74" name="Google Shape;74;p14"/>
          <p:cNvSpPr txBox="1"/>
          <p:nvPr>
            <p:ph idx="4294967295" type="subTitle"/>
          </p:nvPr>
        </p:nvSpPr>
        <p:spPr>
          <a:xfrm>
            <a:off x="4621225" y="4067751"/>
            <a:ext cx="1323300" cy="46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2"/>
                </a:solidFill>
                <a:latin typeface="Helvetica Neue"/>
                <a:ea typeface="Helvetica Neue"/>
                <a:cs typeface="Helvetica Neue"/>
                <a:sym typeface="Helvetica Neue"/>
              </a:rPr>
              <a:t>Tools</a:t>
            </a:r>
            <a:endParaRPr sz="1600">
              <a:solidFill>
                <a:schemeClr val="dk2"/>
              </a:solidFill>
              <a:latin typeface="Helvetica Neue"/>
              <a:ea typeface="Helvetica Neue"/>
              <a:cs typeface="Helvetica Neue"/>
              <a:sym typeface="Helvetica Neue"/>
            </a:endParaRPr>
          </a:p>
        </p:txBody>
      </p:sp>
      <p:pic>
        <p:nvPicPr>
          <p:cNvPr id="75" name="Google Shape;75;p14"/>
          <p:cNvPicPr preferRelativeResize="0"/>
          <p:nvPr/>
        </p:nvPicPr>
        <p:blipFill>
          <a:blip r:embed="rId6">
            <a:alphaModFix/>
          </a:blip>
          <a:stretch>
            <a:fillRect/>
          </a:stretch>
        </p:blipFill>
        <p:spPr>
          <a:xfrm rot="3600003">
            <a:off x="6061902" y="2155952"/>
            <a:ext cx="681000" cy="600203"/>
          </a:xfrm>
          <a:prstGeom prst="rect">
            <a:avLst/>
          </a:prstGeom>
          <a:noFill/>
          <a:ln>
            <a:noFill/>
          </a:ln>
        </p:spPr>
      </p:pic>
      <p:sp>
        <p:nvSpPr>
          <p:cNvPr id="76" name="Google Shape;76;p14"/>
          <p:cNvSpPr txBox="1"/>
          <p:nvPr/>
        </p:nvSpPr>
        <p:spPr>
          <a:xfrm>
            <a:off x="694351" y="1595063"/>
            <a:ext cx="2295600" cy="3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7"/>
              </a:rPr>
              <a:t>https://www.ebi.ac.uk/ena</a:t>
            </a:r>
            <a:endParaRPr sz="1200"/>
          </a:p>
        </p:txBody>
      </p:sp>
      <p:sp>
        <p:nvSpPr>
          <p:cNvPr id="77" name="Google Shape;77;p14"/>
          <p:cNvSpPr txBox="1"/>
          <p:nvPr/>
        </p:nvSpPr>
        <p:spPr>
          <a:xfrm>
            <a:off x="758212" y="2925563"/>
            <a:ext cx="25602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8"/>
              </a:rPr>
              <a:t>https://www.ncbi.nlm.nih.gov</a:t>
            </a:r>
            <a:endParaRPr sz="1200"/>
          </a:p>
        </p:txBody>
      </p:sp>
      <p:sp>
        <p:nvSpPr>
          <p:cNvPr id="78" name="Google Shape;78;p14"/>
          <p:cNvSpPr txBox="1"/>
          <p:nvPr/>
        </p:nvSpPr>
        <p:spPr>
          <a:xfrm>
            <a:off x="1954437" y="2470825"/>
            <a:ext cx="1979100" cy="3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9"/>
              </a:rPr>
              <a:t>https://www.gisaid.org</a:t>
            </a:r>
            <a:endParaRPr sz="1200"/>
          </a:p>
        </p:txBody>
      </p:sp>
      <p:pic>
        <p:nvPicPr>
          <p:cNvPr id="79" name="Google Shape;79;p14"/>
          <p:cNvPicPr preferRelativeResize="0"/>
          <p:nvPr/>
        </p:nvPicPr>
        <p:blipFill>
          <a:blip r:embed="rId10">
            <a:alphaModFix/>
          </a:blip>
          <a:stretch>
            <a:fillRect/>
          </a:stretch>
        </p:blipFill>
        <p:spPr>
          <a:xfrm>
            <a:off x="330591" y="2213196"/>
            <a:ext cx="1661072" cy="830539"/>
          </a:xfrm>
          <a:prstGeom prst="rect">
            <a:avLst/>
          </a:prstGeom>
          <a:noFill/>
          <a:ln>
            <a:noFill/>
          </a:ln>
        </p:spPr>
      </p:pic>
      <p:sp>
        <p:nvSpPr>
          <p:cNvPr id="80" name="Google Shape;80;p14"/>
          <p:cNvSpPr txBox="1"/>
          <p:nvPr/>
        </p:nvSpPr>
        <p:spPr>
          <a:xfrm>
            <a:off x="1160324" y="4521000"/>
            <a:ext cx="1979100" cy="3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11"/>
              </a:rPr>
              <a:t>https://nextstrain.org</a:t>
            </a:r>
            <a:endParaRPr sz="1200"/>
          </a:p>
        </p:txBody>
      </p:sp>
      <p:pic>
        <p:nvPicPr>
          <p:cNvPr id="81" name="Google Shape;81;p14"/>
          <p:cNvPicPr preferRelativeResize="0"/>
          <p:nvPr/>
        </p:nvPicPr>
        <p:blipFill>
          <a:blip r:embed="rId6">
            <a:alphaModFix/>
          </a:blip>
          <a:stretch>
            <a:fillRect/>
          </a:stretch>
        </p:blipFill>
        <p:spPr>
          <a:xfrm rot="-8999993">
            <a:off x="3801364" y="1941278"/>
            <a:ext cx="681000" cy="600203"/>
          </a:xfrm>
          <a:prstGeom prst="rect">
            <a:avLst/>
          </a:prstGeom>
          <a:noFill/>
          <a:ln>
            <a:noFill/>
          </a:ln>
        </p:spPr>
      </p:pic>
      <p:pic>
        <p:nvPicPr>
          <p:cNvPr id="82" name="Google Shape;82;p14"/>
          <p:cNvPicPr preferRelativeResize="0"/>
          <p:nvPr/>
        </p:nvPicPr>
        <p:blipFill>
          <a:blip r:embed="rId6">
            <a:alphaModFix/>
          </a:blip>
          <a:stretch>
            <a:fillRect/>
          </a:stretch>
        </p:blipFill>
        <p:spPr>
          <a:xfrm rot="-8999993">
            <a:off x="3801364" y="3997903"/>
            <a:ext cx="681000" cy="600203"/>
          </a:xfrm>
          <a:prstGeom prst="rect">
            <a:avLst/>
          </a:prstGeom>
          <a:noFill/>
          <a:ln>
            <a:noFill/>
          </a:ln>
        </p:spPr>
      </p:pic>
      <p:sp>
        <p:nvSpPr>
          <p:cNvPr id="83" name="Google Shape;83;p14"/>
          <p:cNvSpPr txBox="1"/>
          <p:nvPr/>
        </p:nvSpPr>
        <p:spPr>
          <a:xfrm>
            <a:off x="6472200" y="3372713"/>
            <a:ext cx="22956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12"/>
              </a:rPr>
              <a:t>http://covid19.genenetwork.org</a:t>
            </a:r>
            <a:endParaRPr sz="1200"/>
          </a:p>
        </p:txBody>
      </p:sp>
      <p:pic>
        <p:nvPicPr>
          <p:cNvPr id="84" name="Google Shape;84;p14"/>
          <p:cNvPicPr preferRelativeResize="0"/>
          <p:nvPr/>
        </p:nvPicPr>
        <p:blipFill>
          <a:blip r:embed="rId13">
            <a:alphaModFix/>
          </a:blip>
          <a:stretch>
            <a:fillRect/>
          </a:stretch>
        </p:blipFill>
        <p:spPr>
          <a:xfrm>
            <a:off x="4588675" y="1323613"/>
            <a:ext cx="594613" cy="594612"/>
          </a:xfrm>
          <a:prstGeom prst="rect">
            <a:avLst/>
          </a:prstGeom>
          <a:noFill/>
          <a:ln>
            <a:noFill/>
          </a:ln>
        </p:spPr>
      </p:pic>
      <p:pic>
        <p:nvPicPr>
          <p:cNvPr id="85" name="Google Shape;85;p14"/>
          <p:cNvPicPr preferRelativeResize="0"/>
          <p:nvPr/>
        </p:nvPicPr>
        <p:blipFill>
          <a:blip r:embed="rId14">
            <a:alphaModFix/>
          </a:blip>
          <a:stretch>
            <a:fillRect/>
          </a:stretch>
        </p:blipFill>
        <p:spPr>
          <a:xfrm>
            <a:off x="4981990" y="3499798"/>
            <a:ext cx="601777" cy="601776"/>
          </a:xfrm>
          <a:prstGeom prst="rect">
            <a:avLst/>
          </a:prstGeom>
          <a:noFill/>
          <a:ln>
            <a:noFill/>
          </a:ln>
        </p:spPr>
      </p:pic>
      <p:pic>
        <p:nvPicPr>
          <p:cNvPr id="86" name="Google Shape;86;p14"/>
          <p:cNvPicPr preferRelativeResize="0"/>
          <p:nvPr/>
        </p:nvPicPr>
        <p:blipFill>
          <a:blip r:embed="rId15">
            <a:alphaModFix/>
          </a:blip>
          <a:stretch>
            <a:fillRect/>
          </a:stretch>
        </p:blipFill>
        <p:spPr>
          <a:xfrm>
            <a:off x="5322003" y="1307775"/>
            <a:ext cx="655072" cy="655071"/>
          </a:xfrm>
          <a:prstGeom prst="rect">
            <a:avLst/>
          </a:prstGeom>
          <a:noFill/>
          <a:ln>
            <a:noFill/>
          </a:ln>
        </p:spPr>
      </p:pic>
      <p:pic>
        <p:nvPicPr>
          <p:cNvPr id="87" name="Google Shape;87;p14"/>
          <p:cNvPicPr preferRelativeResize="0"/>
          <p:nvPr/>
        </p:nvPicPr>
        <p:blipFill>
          <a:blip r:embed="rId16">
            <a:alphaModFix/>
          </a:blip>
          <a:stretch>
            <a:fillRect/>
          </a:stretch>
        </p:blipFill>
        <p:spPr>
          <a:xfrm>
            <a:off x="6618866" y="2782313"/>
            <a:ext cx="528092" cy="530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235500" y="2926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tate-of-the-art standards</a:t>
            </a:r>
            <a:endParaRPr/>
          </a:p>
        </p:txBody>
      </p:sp>
      <p:pic>
        <p:nvPicPr>
          <p:cNvPr descr="CWL-Logo-4k.png" id="93" name="Google Shape;93;p15"/>
          <p:cNvPicPr preferRelativeResize="0"/>
          <p:nvPr/>
        </p:nvPicPr>
        <p:blipFill rotWithShape="1">
          <a:blip r:embed="rId3">
            <a:alphaModFix/>
          </a:blip>
          <a:srcRect b="18496" l="19856" r="15548" t="12972"/>
          <a:stretch/>
        </p:blipFill>
        <p:spPr>
          <a:xfrm>
            <a:off x="4923584" y="1217225"/>
            <a:ext cx="1797400" cy="1097059"/>
          </a:xfrm>
          <a:prstGeom prst="rect">
            <a:avLst/>
          </a:prstGeom>
          <a:noFill/>
          <a:ln>
            <a:noFill/>
          </a:ln>
        </p:spPr>
      </p:pic>
      <p:pic>
        <p:nvPicPr>
          <p:cNvPr id="94" name="Google Shape;94;p15"/>
          <p:cNvPicPr preferRelativeResize="0"/>
          <p:nvPr/>
        </p:nvPicPr>
        <p:blipFill>
          <a:blip r:embed="rId4">
            <a:alphaModFix/>
          </a:blip>
          <a:stretch>
            <a:fillRect/>
          </a:stretch>
        </p:blipFill>
        <p:spPr>
          <a:xfrm>
            <a:off x="6726440" y="2264398"/>
            <a:ext cx="2062461" cy="1099179"/>
          </a:xfrm>
          <a:prstGeom prst="rect">
            <a:avLst/>
          </a:prstGeom>
          <a:noFill/>
          <a:ln>
            <a:noFill/>
          </a:ln>
        </p:spPr>
      </p:pic>
      <p:pic>
        <p:nvPicPr>
          <p:cNvPr id="95" name="Google Shape;95;p15"/>
          <p:cNvPicPr preferRelativeResize="0"/>
          <p:nvPr/>
        </p:nvPicPr>
        <p:blipFill>
          <a:blip r:embed="rId5">
            <a:alphaModFix/>
          </a:blip>
          <a:stretch>
            <a:fillRect/>
          </a:stretch>
        </p:blipFill>
        <p:spPr>
          <a:xfrm>
            <a:off x="5039712" y="3319720"/>
            <a:ext cx="1512748" cy="470209"/>
          </a:xfrm>
          <a:prstGeom prst="rect">
            <a:avLst/>
          </a:prstGeom>
          <a:noFill/>
          <a:ln>
            <a:noFill/>
          </a:ln>
        </p:spPr>
      </p:pic>
      <p:sp>
        <p:nvSpPr>
          <p:cNvPr id="96" name="Google Shape;96;p15"/>
          <p:cNvSpPr txBox="1"/>
          <p:nvPr/>
        </p:nvSpPr>
        <p:spPr>
          <a:xfrm>
            <a:off x="6885813" y="3191275"/>
            <a:ext cx="1885800" cy="36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u="sng">
                <a:solidFill>
                  <a:schemeClr val="hlink"/>
                </a:solidFill>
                <a:hlinkClick r:id="rId6"/>
              </a:rPr>
              <a:t>http://arvados.org</a:t>
            </a:r>
            <a:endParaRPr sz="1200"/>
          </a:p>
        </p:txBody>
      </p:sp>
      <p:sp>
        <p:nvSpPr>
          <p:cNvPr id="97" name="Google Shape;97;p15"/>
          <p:cNvSpPr txBox="1"/>
          <p:nvPr/>
        </p:nvSpPr>
        <p:spPr>
          <a:xfrm>
            <a:off x="4853175" y="2190738"/>
            <a:ext cx="1885800" cy="45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u="sng">
                <a:solidFill>
                  <a:schemeClr val="hlink"/>
                </a:solidFill>
                <a:hlinkClick r:id="rId7"/>
              </a:rPr>
              <a:t>http://commonwl.org</a:t>
            </a:r>
            <a:endParaRPr sz="1200"/>
          </a:p>
        </p:txBody>
      </p:sp>
      <p:sp>
        <p:nvSpPr>
          <p:cNvPr id="98" name="Google Shape;98;p15"/>
          <p:cNvSpPr txBox="1"/>
          <p:nvPr/>
        </p:nvSpPr>
        <p:spPr>
          <a:xfrm>
            <a:off x="4921575" y="3928300"/>
            <a:ext cx="17490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8"/>
              </a:rPr>
              <a:t>https://github.com</a:t>
            </a:r>
            <a:endParaRPr sz="1200"/>
          </a:p>
        </p:txBody>
      </p:sp>
      <p:sp>
        <p:nvSpPr>
          <p:cNvPr id="99" name="Google Shape;99;p15"/>
          <p:cNvSpPr txBox="1"/>
          <p:nvPr>
            <p:ph idx="4294967295" type="subTitle"/>
          </p:nvPr>
        </p:nvSpPr>
        <p:spPr>
          <a:xfrm>
            <a:off x="8009400" y="4780750"/>
            <a:ext cx="11727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1100">
                <a:solidFill>
                  <a:srgbClr val="000000"/>
                </a:solidFill>
                <a:latin typeface="Helvetica Neue"/>
                <a:ea typeface="Helvetica Neue"/>
                <a:cs typeface="Helvetica Neue"/>
                <a:sym typeface="Helvetica Neue"/>
              </a:rPr>
              <a:t>Slide 2 of 7</a:t>
            </a:r>
            <a:endParaRPr i="1" sz="1100">
              <a:solidFill>
                <a:srgbClr val="000000"/>
              </a:solidFill>
              <a:latin typeface="Helvetica Neue"/>
              <a:ea typeface="Helvetica Neue"/>
              <a:cs typeface="Helvetica Neue"/>
              <a:sym typeface="Helvetica Neue"/>
            </a:endParaRPr>
          </a:p>
        </p:txBody>
      </p:sp>
      <p:pic>
        <p:nvPicPr>
          <p:cNvPr id="100" name="Google Shape;100;p15"/>
          <p:cNvPicPr preferRelativeResize="0"/>
          <p:nvPr/>
        </p:nvPicPr>
        <p:blipFill>
          <a:blip r:embed="rId9">
            <a:alphaModFix/>
          </a:blip>
          <a:stretch>
            <a:fillRect/>
          </a:stretch>
        </p:blipFill>
        <p:spPr>
          <a:xfrm>
            <a:off x="509700" y="1441358"/>
            <a:ext cx="2357532" cy="801194"/>
          </a:xfrm>
          <a:prstGeom prst="rect">
            <a:avLst/>
          </a:prstGeom>
          <a:noFill/>
          <a:ln>
            <a:noFill/>
          </a:ln>
        </p:spPr>
      </p:pic>
      <p:sp>
        <p:nvSpPr>
          <p:cNvPr id="101" name="Google Shape;101;p15"/>
          <p:cNvSpPr txBox="1"/>
          <p:nvPr/>
        </p:nvSpPr>
        <p:spPr>
          <a:xfrm>
            <a:off x="464112" y="2182325"/>
            <a:ext cx="24735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ighlight>
                  <a:srgbClr val="FFFFFF"/>
                </a:highlight>
                <a:hlinkClick r:id="rId10"/>
              </a:rPr>
              <a:t>Wilkinson, Mark D., et al., 2016</a:t>
            </a:r>
            <a:endParaRPr sz="1200"/>
          </a:p>
        </p:txBody>
      </p:sp>
      <p:pic>
        <p:nvPicPr>
          <p:cNvPr id="102" name="Google Shape;102;p15"/>
          <p:cNvPicPr preferRelativeResize="0"/>
          <p:nvPr/>
        </p:nvPicPr>
        <p:blipFill>
          <a:blip r:embed="rId11">
            <a:alphaModFix/>
          </a:blip>
          <a:stretch>
            <a:fillRect/>
          </a:stretch>
        </p:blipFill>
        <p:spPr>
          <a:xfrm>
            <a:off x="640216" y="3309521"/>
            <a:ext cx="2062461" cy="494776"/>
          </a:xfrm>
          <a:prstGeom prst="rect">
            <a:avLst/>
          </a:prstGeom>
          <a:noFill/>
          <a:ln>
            <a:noFill/>
          </a:ln>
        </p:spPr>
      </p:pic>
      <p:sp>
        <p:nvSpPr>
          <p:cNvPr id="103" name="Google Shape;103;p15"/>
          <p:cNvSpPr txBox="1"/>
          <p:nvPr/>
        </p:nvSpPr>
        <p:spPr>
          <a:xfrm>
            <a:off x="597300" y="3928288"/>
            <a:ext cx="21639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12"/>
              </a:rPr>
              <a:t>https://creativecommons.org</a:t>
            </a:r>
            <a:endParaRPr sz="1200"/>
          </a:p>
        </p:txBody>
      </p:sp>
      <p:pic>
        <p:nvPicPr>
          <p:cNvPr id="104" name="Google Shape;104;p15"/>
          <p:cNvPicPr preferRelativeResize="0"/>
          <p:nvPr/>
        </p:nvPicPr>
        <p:blipFill>
          <a:blip r:embed="rId13">
            <a:alphaModFix/>
          </a:blip>
          <a:stretch>
            <a:fillRect/>
          </a:stretch>
        </p:blipFill>
        <p:spPr>
          <a:xfrm>
            <a:off x="3139838" y="1722600"/>
            <a:ext cx="1512741" cy="264730"/>
          </a:xfrm>
          <a:prstGeom prst="rect">
            <a:avLst/>
          </a:prstGeom>
          <a:noFill/>
          <a:ln>
            <a:noFill/>
          </a:ln>
        </p:spPr>
      </p:pic>
      <p:sp>
        <p:nvSpPr>
          <p:cNvPr id="105" name="Google Shape;105;p15"/>
          <p:cNvSpPr txBox="1"/>
          <p:nvPr/>
        </p:nvSpPr>
        <p:spPr>
          <a:xfrm>
            <a:off x="2881388" y="2186100"/>
            <a:ext cx="19518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14"/>
              </a:rPr>
              <a:t>http://www.ontobee.org</a:t>
            </a:r>
            <a:endParaRPr sz="1200"/>
          </a:p>
        </p:txBody>
      </p:sp>
      <p:pic>
        <p:nvPicPr>
          <p:cNvPr id="106" name="Google Shape;106;p15"/>
          <p:cNvPicPr preferRelativeResize="0"/>
          <p:nvPr/>
        </p:nvPicPr>
        <p:blipFill>
          <a:blip r:embed="rId15">
            <a:alphaModFix/>
          </a:blip>
          <a:stretch>
            <a:fillRect/>
          </a:stretch>
        </p:blipFill>
        <p:spPr>
          <a:xfrm>
            <a:off x="3316320" y="3306772"/>
            <a:ext cx="1159790" cy="494766"/>
          </a:xfrm>
          <a:prstGeom prst="rect">
            <a:avLst/>
          </a:prstGeom>
          <a:noFill/>
          <a:ln>
            <a:noFill/>
          </a:ln>
        </p:spPr>
      </p:pic>
      <p:sp>
        <p:nvSpPr>
          <p:cNvPr id="107" name="Google Shape;107;p15"/>
          <p:cNvSpPr txBox="1"/>
          <p:nvPr/>
        </p:nvSpPr>
        <p:spPr>
          <a:xfrm>
            <a:off x="2775338" y="3928300"/>
            <a:ext cx="21639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16"/>
              </a:rPr>
              <a:t>Ontology Lookup Service</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311700" y="2926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113" name="Google Shape;113;p16"/>
          <p:cNvSpPr txBox="1"/>
          <p:nvPr>
            <p:ph idx="4294967295" type="subTitle"/>
          </p:nvPr>
        </p:nvSpPr>
        <p:spPr>
          <a:xfrm>
            <a:off x="8009400" y="4780750"/>
            <a:ext cx="11727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1100">
                <a:solidFill>
                  <a:srgbClr val="000000"/>
                </a:solidFill>
                <a:latin typeface="Helvetica Neue"/>
                <a:ea typeface="Helvetica Neue"/>
                <a:cs typeface="Helvetica Neue"/>
                <a:sym typeface="Helvetica Neue"/>
              </a:rPr>
              <a:t>Slide 3 of 7</a:t>
            </a:r>
            <a:endParaRPr i="1" sz="1100">
              <a:solidFill>
                <a:srgbClr val="000000"/>
              </a:solidFill>
              <a:latin typeface="Helvetica Neue"/>
              <a:ea typeface="Helvetica Neue"/>
              <a:cs typeface="Helvetica Neue"/>
              <a:sym typeface="Helvetica Neue"/>
            </a:endParaRPr>
          </a:p>
        </p:txBody>
      </p:sp>
      <p:grpSp>
        <p:nvGrpSpPr>
          <p:cNvPr id="114" name="Google Shape;114;p16"/>
          <p:cNvGrpSpPr/>
          <p:nvPr/>
        </p:nvGrpSpPr>
        <p:grpSpPr>
          <a:xfrm>
            <a:off x="2616850" y="1993026"/>
            <a:ext cx="3910296" cy="1729274"/>
            <a:chOff x="2445663" y="1788926"/>
            <a:chExt cx="3910296" cy="1729274"/>
          </a:xfrm>
        </p:grpSpPr>
        <p:pic>
          <p:nvPicPr>
            <p:cNvPr id="115" name="Google Shape;115;p16"/>
            <p:cNvPicPr preferRelativeResize="0"/>
            <p:nvPr/>
          </p:nvPicPr>
          <p:blipFill>
            <a:blip r:embed="rId3">
              <a:alphaModFix/>
            </a:blip>
            <a:stretch>
              <a:fillRect/>
            </a:stretch>
          </p:blipFill>
          <p:spPr>
            <a:xfrm>
              <a:off x="2445663" y="1788926"/>
              <a:ext cx="3910296" cy="1729274"/>
            </a:xfrm>
            <a:prstGeom prst="rect">
              <a:avLst/>
            </a:prstGeom>
            <a:noFill/>
            <a:ln>
              <a:noFill/>
            </a:ln>
          </p:spPr>
        </p:pic>
        <p:pic>
          <p:nvPicPr>
            <p:cNvPr descr="CWL-Logo-4k.png" id="116" name="Google Shape;116;p16"/>
            <p:cNvPicPr preferRelativeResize="0"/>
            <p:nvPr/>
          </p:nvPicPr>
          <p:blipFill rotWithShape="1">
            <a:blip r:embed="rId4">
              <a:alphaModFix/>
            </a:blip>
            <a:srcRect b="18496" l="19856" r="15548" t="12972"/>
            <a:stretch/>
          </p:blipFill>
          <p:spPr>
            <a:xfrm>
              <a:off x="3645338" y="2341860"/>
              <a:ext cx="1021340" cy="623398"/>
            </a:xfrm>
            <a:prstGeom prst="rect">
              <a:avLst/>
            </a:prstGeom>
            <a:noFill/>
            <a:ln>
              <a:noFill/>
            </a:ln>
          </p:spPr>
        </p:pic>
      </p:grpSp>
      <p:pic>
        <p:nvPicPr>
          <p:cNvPr id="117" name="Google Shape;117;p16"/>
          <p:cNvPicPr preferRelativeResize="0"/>
          <p:nvPr/>
        </p:nvPicPr>
        <p:blipFill>
          <a:blip r:embed="rId5">
            <a:alphaModFix/>
          </a:blip>
          <a:stretch>
            <a:fillRect/>
          </a:stretch>
        </p:blipFill>
        <p:spPr>
          <a:xfrm>
            <a:off x="6741075" y="2013550"/>
            <a:ext cx="2141150" cy="425928"/>
          </a:xfrm>
          <a:prstGeom prst="rect">
            <a:avLst/>
          </a:prstGeom>
          <a:noFill/>
          <a:ln>
            <a:noFill/>
          </a:ln>
        </p:spPr>
      </p:pic>
      <p:pic>
        <p:nvPicPr>
          <p:cNvPr id="118" name="Google Shape;118;p16"/>
          <p:cNvPicPr preferRelativeResize="0"/>
          <p:nvPr/>
        </p:nvPicPr>
        <p:blipFill>
          <a:blip r:embed="rId6">
            <a:alphaModFix/>
          </a:blip>
          <a:stretch>
            <a:fillRect/>
          </a:stretch>
        </p:blipFill>
        <p:spPr>
          <a:xfrm>
            <a:off x="7116429" y="2940525"/>
            <a:ext cx="1390421" cy="748025"/>
          </a:xfrm>
          <a:prstGeom prst="rect">
            <a:avLst/>
          </a:prstGeom>
          <a:noFill/>
          <a:ln>
            <a:noFill/>
          </a:ln>
        </p:spPr>
      </p:pic>
      <p:pic>
        <p:nvPicPr>
          <p:cNvPr id="119" name="Google Shape;119;p16"/>
          <p:cNvPicPr preferRelativeResize="0"/>
          <p:nvPr/>
        </p:nvPicPr>
        <p:blipFill>
          <a:blip r:embed="rId7">
            <a:alphaModFix/>
          </a:blip>
          <a:stretch>
            <a:fillRect/>
          </a:stretch>
        </p:blipFill>
        <p:spPr>
          <a:xfrm>
            <a:off x="250225" y="2333000"/>
            <a:ext cx="2098650" cy="1049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311700" y="2926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Pangenome Graph Browser</a:t>
            </a:r>
            <a:endParaRPr/>
          </a:p>
        </p:txBody>
      </p:sp>
      <p:sp>
        <p:nvSpPr>
          <p:cNvPr id="125" name="Google Shape;125;p17"/>
          <p:cNvSpPr txBox="1"/>
          <p:nvPr>
            <p:ph idx="4294967295" type="subTitle"/>
          </p:nvPr>
        </p:nvSpPr>
        <p:spPr>
          <a:xfrm>
            <a:off x="8009400" y="4780750"/>
            <a:ext cx="11727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1100">
                <a:solidFill>
                  <a:srgbClr val="000000"/>
                </a:solidFill>
                <a:latin typeface="Helvetica Neue"/>
                <a:ea typeface="Helvetica Neue"/>
                <a:cs typeface="Helvetica Neue"/>
                <a:sym typeface="Helvetica Neue"/>
              </a:rPr>
              <a:t>Slide 4 of 7</a:t>
            </a:r>
            <a:endParaRPr i="1" sz="1100">
              <a:solidFill>
                <a:srgbClr val="000000"/>
              </a:solidFill>
              <a:latin typeface="Helvetica Neue"/>
              <a:ea typeface="Helvetica Neue"/>
              <a:cs typeface="Helvetica Neue"/>
              <a:sym typeface="Helvetica Neue"/>
            </a:endParaRPr>
          </a:p>
        </p:txBody>
      </p:sp>
      <p:sp>
        <p:nvSpPr>
          <p:cNvPr id="126" name="Google Shape;126;p17"/>
          <p:cNvSpPr txBox="1"/>
          <p:nvPr/>
        </p:nvSpPr>
        <p:spPr>
          <a:xfrm>
            <a:off x="3330901" y="4404800"/>
            <a:ext cx="2482200" cy="3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3"/>
              </a:rPr>
              <a:t>https://graph-genome.github.io</a:t>
            </a:r>
            <a:endParaRPr sz="1200"/>
          </a:p>
        </p:txBody>
      </p:sp>
      <p:pic>
        <p:nvPicPr>
          <p:cNvPr id="127" name="Google Shape;127;p17"/>
          <p:cNvPicPr preferRelativeResize="0"/>
          <p:nvPr/>
        </p:nvPicPr>
        <p:blipFill>
          <a:blip r:embed="rId4">
            <a:alphaModFix/>
          </a:blip>
          <a:stretch>
            <a:fillRect/>
          </a:stretch>
        </p:blipFill>
        <p:spPr>
          <a:xfrm>
            <a:off x="2684275" y="1089875"/>
            <a:ext cx="3775425" cy="3266626"/>
          </a:xfrm>
          <a:prstGeom prst="rect">
            <a:avLst/>
          </a:prstGeom>
          <a:noFill/>
          <a:ln>
            <a:noFill/>
          </a:ln>
        </p:spPr>
      </p:pic>
      <p:sp>
        <p:nvSpPr>
          <p:cNvPr id="128" name="Google Shape;128;p17"/>
          <p:cNvSpPr txBox="1"/>
          <p:nvPr/>
        </p:nvSpPr>
        <p:spPr>
          <a:xfrm>
            <a:off x="5704575" y="4356500"/>
            <a:ext cx="2369100" cy="3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C</a:t>
            </a:r>
            <a:r>
              <a:rPr lang="en" sz="1000"/>
              <a:t>ourtesy of </a:t>
            </a:r>
            <a:r>
              <a:rPr lang="en" sz="1000" u="sng">
                <a:solidFill>
                  <a:schemeClr val="hlink"/>
                </a:solidFill>
                <a:hlinkClick r:id="rId5"/>
              </a:rPr>
              <a:t>Thomas Townsley</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idx="4294967295" type="subTitle"/>
          </p:nvPr>
        </p:nvSpPr>
        <p:spPr>
          <a:xfrm>
            <a:off x="8009400" y="4780750"/>
            <a:ext cx="11727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1100">
                <a:solidFill>
                  <a:srgbClr val="000000"/>
                </a:solidFill>
                <a:latin typeface="Helvetica Neue"/>
                <a:ea typeface="Helvetica Neue"/>
                <a:cs typeface="Helvetica Neue"/>
                <a:sym typeface="Helvetica Neue"/>
              </a:rPr>
              <a:t>Slide 5 of 7</a:t>
            </a:r>
            <a:endParaRPr i="1" sz="1100">
              <a:solidFill>
                <a:srgbClr val="000000"/>
              </a:solidFill>
              <a:latin typeface="Helvetica Neue"/>
              <a:ea typeface="Helvetica Neue"/>
              <a:cs typeface="Helvetica Neue"/>
              <a:sym typeface="Helvetica Neue"/>
            </a:endParaRPr>
          </a:p>
        </p:txBody>
      </p:sp>
      <p:pic>
        <p:nvPicPr>
          <p:cNvPr id="134" name="Google Shape;134;p18"/>
          <p:cNvPicPr preferRelativeResize="0"/>
          <p:nvPr/>
        </p:nvPicPr>
        <p:blipFill>
          <a:blip r:embed="rId3">
            <a:alphaModFix/>
          </a:blip>
          <a:stretch>
            <a:fillRect/>
          </a:stretch>
        </p:blipFill>
        <p:spPr>
          <a:xfrm>
            <a:off x="500674" y="292633"/>
            <a:ext cx="1796324" cy="966417"/>
          </a:xfrm>
          <a:prstGeom prst="rect">
            <a:avLst/>
          </a:prstGeom>
          <a:noFill/>
          <a:ln>
            <a:noFill/>
          </a:ln>
        </p:spPr>
      </p:pic>
      <p:sp>
        <p:nvSpPr>
          <p:cNvPr id="135" name="Google Shape;135;p18"/>
          <p:cNvSpPr txBox="1"/>
          <p:nvPr/>
        </p:nvSpPr>
        <p:spPr>
          <a:xfrm>
            <a:off x="2460363" y="916025"/>
            <a:ext cx="25494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4"/>
              </a:rPr>
              <a:t>https://covid-19-sparql.expasy.org</a:t>
            </a:r>
            <a:endParaRPr sz="1200"/>
          </a:p>
        </p:txBody>
      </p:sp>
      <p:sp>
        <p:nvSpPr>
          <p:cNvPr id="136" name="Google Shape;136;p18"/>
          <p:cNvSpPr txBox="1"/>
          <p:nvPr>
            <p:ph type="title"/>
          </p:nvPr>
        </p:nvSpPr>
        <p:spPr>
          <a:xfrm>
            <a:off x="311700" y="292625"/>
            <a:ext cx="8325600" cy="62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COVID-19 Integrated knowledge base</a:t>
            </a:r>
            <a:endParaRPr/>
          </a:p>
        </p:txBody>
      </p:sp>
      <p:sp>
        <p:nvSpPr>
          <p:cNvPr id="137" name="Google Shape;137;p18"/>
          <p:cNvSpPr txBox="1"/>
          <p:nvPr>
            <p:ph type="title"/>
          </p:nvPr>
        </p:nvSpPr>
        <p:spPr>
          <a:xfrm>
            <a:off x="500675" y="1381700"/>
            <a:ext cx="42561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List everything known on a specific sample</a:t>
            </a:r>
            <a:endParaRPr sz="1400"/>
          </a:p>
        </p:txBody>
      </p:sp>
      <p:sp>
        <p:nvSpPr>
          <p:cNvPr id="138" name="Google Shape;138;p18"/>
          <p:cNvSpPr txBox="1"/>
          <p:nvPr/>
        </p:nvSpPr>
        <p:spPr>
          <a:xfrm>
            <a:off x="7298675" y="4087150"/>
            <a:ext cx="1570800" cy="3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United States of America</a:t>
            </a:r>
            <a:endParaRPr sz="900"/>
          </a:p>
        </p:txBody>
      </p:sp>
      <p:sp>
        <p:nvSpPr>
          <p:cNvPr id="139" name="Google Shape;139;p18"/>
          <p:cNvSpPr txBox="1"/>
          <p:nvPr>
            <p:ph type="title"/>
          </p:nvPr>
        </p:nvSpPr>
        <p:spPr>
          <a:xfrm>
            <a:off x="5907600" y="2765363"/>
            <a:ext cx="1315500" cy="36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Output</a:t>
            </a:r>
            <a:endParaRPr sz="1400"/>
          </a:p>
        </p:txBody>
      </p:sp>
      <p:graphicFrame>
        <p:nvGraphicFramePr>
          <p:cNvPr id="140" name="Google Shape;140;p18"/>
          <p:cNvGraphicFramePr/>
          <p:nvPr/>
        </p:nvGraphicFramePr>
        <p:xfrm>
          <a:off x="523113" y="3167113"/>
          <a:ext cx="3000000" cy="3000000"/>
        </p:xfrm>
        <a:graphic>
          <a:graphicData uri="http://schemas.openxmlformats.org/drawingml/2006/table">
            <a:tbl>
              <a:tblPr>
                <a:noFill/>
                <a:tableStyleId>{95400415-5ADB-492F-BD27-75BD6BBC8ADA}</a:tableStyleId>
              </a:tblPr>
              <a:tblGrid>
                <a:gridCol w="3682475"/>
                <a:gridCol w="2969725"/>
              </a:tblGrid>
              <a:tr h="214000">
                <a:tc>
                  <a:txBody>
                    <a:bodyPr/>
                    <a:lstStyle/>
                    <a:p>
                      <a:pPr indent="0" lvl="0" marL="0" rtl="0" algn="ctr">
                        <a:lnSpc>
                          <a:spcPct val="80000"/>
                        </a:lnSpc>
                        <a:spcBef>
                          <a:spcPts val="0"/>
                        </a:spcBef>
                        <a:spcAft>
                          <a:spcPts val="0"/>
                        </a:spcAft>
                        <a:buNone/>
                      </a:pPr>
                      <a:r>
                        <a:rPr b="1" lang="en" sz="1000"/>
                        <a:t>predicate</a:t>
                      </a:r>
                      <a:endParaRPr b="1" sz="1000"/>
                    </a:p>
                  </a:txBody>
                  <a:tcPr marT="91425" marB="91425" marR="91425" marL="91425">
                    <a:lnL cap="flat" cmpd="sng" w="9475">
                      <a:solidFill>
                        <a:srgbClr val="808080"/>
                      </a:solidFill>
                      <a:prstDash val="solid"/>
                      <a:round/>
                      <a:headEnd len="sm" w="sm" type="none"/>
                      <a:tailEnd len="sm" w="sm" type="none"/>
                    </a:lnL>
                    <a:lnR cap="flat" cmpd="sng" w="9475">
                      <a:solidFill>
                        <a:srgbClr val="808080"/>
                      </a:solidFill>
                      <a:prstDash val="solid"/>
                      <a:round/>
                      <a:headEnd len="sm" w="sm" type="none"/>
                      <a:tailEnd len="sm" w="sm" type="none"/>
                    </a:lnR>
                    <a:lnT cap="flat" cmpd="sng" w="9475">
                      <a:solidFill>
                        <a:srgbClr val="808080"/>
                      </a:solidFill>
                      <a:prstDash val="solid"/>
                      <a:round/>
                      <a:headEnd len="sm" w="sm" type="none"/>
                      <a:tailEnd len="sm" w="sm" type="none"/>
                    </a:lnT>
                    <a:lnB cap="flat" cmpd="sng" w="9475">
                      <a:solidFill>
                        <a:srgbClr val="80808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b="1" lang="en" sz="1000"/>
                        <a:t>object</a:t>
                      </a:r>
                      <a:endParaRPr b="1" sz="1000"/>
                    </a:p>
                  </a:txBody>
                  <a:tcPr marT="91425" marB="91425" marR="91425" marL="91425">
                    <a:lnL cap="flat" cmpd="sng" w="9475">
                      <a:solidFill>
                        <a:srgbClr val="808080"/>
                      </a:solidFill>
                      <a:prstDash val="solid"/>
                      <a:round/>
                      <a:headEnd len="sm" w="sm" type="none"/>
                      <a:tailEnd len="sm" w="sm" type="none"/>
                    </a:lnL>
                    <a:lnR cap="flat" cmpd="sng" w="9475">
                      <a:solidFill>
                        <a:srgbClr val="808080"/>
                      </a:solidFill>
                      <a:prstDash val="solid"/>
                      <a:round/>
                      <a:headEnd len="sm" w="sm" type="none"/>
                      <a:tailEnd len="sm" w="sm" type="none"/>
                    </a:lnR>
                    <a:lnT cap="flat" cmpd="sng" w="9475">
                      <a:solidFill>
                        <a:srgbClr val="808080"/>
                      </a:solidFill>
                      <a:prstDash val="solid"/>
                      <a:round/>
                      <a:headEnd len="sm" w="sm" type="none"/>
                      <a:tailEnd len="sm" w="sm" type="none"/>
                    </a:lnT>
                    <a:lnB cap="flat" cmpd="sng" w="9475">
                      <a:solidFill>
                        <a:srgbClr val="808080"/>
                      </a:solidFill>
                      <a:prstDash val="solid"/>
                      <a:round/>
                      <a:headEnd len="sm" w="sm" type="none"/>
                      <a:tailEnd len="sm" w="sm" type="none"/>
                    </a:lnB>
                  </a:tcPr>
                </a:tc>
              </a:tr>
              <a:tr h="301350">
                <a:tc>
                  <a:txBody>
                    <a:bodyPr/>
                    <a:lstStyle/>
                    <a:p>
                      <a:pPr indent="0" lvl="0" marL="0" rtl="0" algn="l">
                        <a:lnSpc>
                          <a:spcPct val="80000"/>
                        </a:lnSpc>
                        <a:spcBef>
                          <a:spcPts val="0"/>
                        </a:spcBef>
                        <a:spcAft>
                          <a:spcPts val="0"/>
                        </a:spcAft>
                        <a:buNone/>
                      </a:pPr>
                      <a:r>
                        <a:rPr lang="en" sz="1000" u="sng">
                          <a:solidFill>
                            <a:schemeClr val="hlink"/>
                          </a:solidFill>
                          <a:hlinkClick r:id="rId5"/>
                        </a:rPr>
                        <a:t>http://edamontology.org/data_2091</a:t>
                      </a:r>
                      <a:endParaRPr sz="1000" u="sng">
                        <a:solidFill>
                          <a:schemeClr val="hlink"/>
                        </a:solidFill>
                      </a:endParaRPr>
                    </a:p>
                  </a:txBody>
                  <a:tcPr marT="91425" marB="91425" marR="91425" marL="91425">
                    <a:lnL cap="flat" cmpd="sng" w="9475">
                      <a:solidFill>
                        <a:srgbClr val="808080"/>
                      </a:solidFill>
                      <a:prstDash val="solid"/>
                      <a:round/>
                      <a:headEnd len="sm" w="sm" type="none"/>
                      <a:tailEnd len="sm" w="sm" type="none"/>
                    </a:lnL>
                    <a:lnR cap="flat" cmpd="sng" w="9475">
                      <a:solidFill>
                        <a:srgbClr val="808080"/>
                      </a:solidFill>
                      <a:prstDash val="solid"/>
                      <a:round/>
                      <a:headEnd len="sm" w="sm" type="none"/>
                      <a:tailEnd len="sm" w="sm" type="none"/>
                    </a:lnR>
                    <a:lnT cap="flat" cmpd="sng" w="9475">
                      <a:solidFill>
                        <a:srgbClr val="808080"/>
                      </a:solidFill>
                      <a:prstDash val="solid"/>
                      <a:round/>
                      <a:headEnd len="sm" w="sm" type="none"/>
                      <a:tailEnd len="sm" w="sm" type="none"/>
                    </a:lnT>
                    <a:lnB cap="flat" cmpd="sng" w="9475">
                      <a:solidFill>
                        <a:srgbClr val="80808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u="sng">
                          <a:solidFill>
                            <a:schemeClr val="hlink"/>
                          </a:solidFill>
                          <a:hlinkClick r:id="rId6"/>
                        </a:rPr>
                        <a:t>http://identifiers.org/insdc/MT326090.1#sequence</a:t>
                      </a:r>
                      <a:endParaRPr sz="1000" u="sng">
                        <a:solidFill>
                          <a:schemeClr val="hlink"/>
                        </a:solidFill>
                      </a:endParaRPr>
                    </a:p>
                  </a:txBody>
                  <a:tcPr marT="91425" marB="91425" marR="91425" marL="91425">
                    <a:lnL cap="flat" cmpd="sng" w="9475">
                      <a:solidFill>
                        <a:srgbClr val="808080"/>
                      </a:solidFill>
                      <a:prstDash val="solid"/>
                      <a:round/>
                      <a:headEnd len="sm" w="sm" type="none"/>
                      <a:tailEnd len="sm" w="sm" type="none"/>
                    </a:lnL>
                    <a:lnR cap="flat" cmpd="sng" w="9475">
                      <a:solidFill>
                        <a:srgbClr val="808080"/>
                      </a:solidFill>
                      <a:prstDash val="solid"/>
                      <a:round/>
                      <a:headEnd len="sm" w="sm" type="none"/>
                      <a:tailEnd len="sm" w="sm" type="none"/>
                    </a:lnR>
                    <a:lnT cap="flat" cmpd="sng" w="9475">
                      <a:solidFill>
                        <a:srgbClr val="808080"/>
                      </a:solidFill>
                      <a:prstDash val="solid"/>
                      <a:round/>
                      <a:headEnd len="sm" w="sm" type="none"/>
                      <a:tailEnd len="sm" w="sm" type="none"/>
                    </a:lnT>
                    <a:lnB cap="flat" cmpd="sng" w="9475">
                      <a:solidFill>
                        <a:srgbClr val="808080"/>
                      </a:solidFill>
                      <a:prstDash val="solid"/>
                      <a:round/>
                      <a:headEnd len="sm" w="sm" type="none"/>
                      <a:tailEnd len="sm" w="sm" type="none"/>
                    </a:lnB>
                  </a:tcPr>
                </a:tc>
              </a:tr>
              <a:tr h="301350">
                <a:tc>
                  <a:txBody>
                    <a:bodyPr/>
                    <a:lstStyle/>
                    <a:p>
                      <a:pPr indent="0" lvl="0" marL="0" rtl="0" algn="l">
                        <a:lnSpc>
                          <a:spcPct val="80000"/>
                        </a:lnSpc>
                        <a:spcBef>
                          <a:spcPts val="0"/>
                        </a:spcBef>
                        <a:spcAft>
                          <a:spcPts val="0"/>
                        </a:spcAft>
                        <a:buNone/>
                      </a:pPr>
                      <a:r>
                        <a:rPr lang="en" sz="1000" u="sng">
                          <a:solidFill>
                            <a:schemeClr val="hlink"/>
                          </a:solidFill>
                          <a:hlinkClick r:id="rId7"/>
                        </a:rPr>
                        <a:t>http://ncicb.nci.nih.gov/xml/owl/EVS/Thesaurus.owl#C25164</a:t>
                      </a:r>
                      <a:endParaRPr sz="1000" u="sng">
                        <a:solidFill>
                          <a:schemeClr val="hlink"/>
                        </a:solidFill>
                      </a:endParaRPr>
                    </a:p>
                  </a:txBody>
                  <a:tcPr marT="91425" marB="91425" marR="91425" marL="91425">
                    <a:lnL cap="flat" cmpd="sng" w="9475">
                      <a:solidFill>
                        <a:srgbClr val="808080"/>
                      </a:solidFill>
                      <a:prstDash val="solid"/>
                      <a:round/>
                      <a:headEnd len="sm" w="sm" type="none"/>
                      <a:tailEnd len="sm" w="sm" type="none"/>
                    </a:lnL>
                    <a:lnR cap="flat" cmpd="sng" w="9475">
                      <a:solidFill>
                        <a:srgbClr val="808080"/>
                      </a:solidFill>
                      <a:prstDash val="solid"/>
                      <a:round/>
                      <a:headEnd len="sm" w="sm" type="none"/>
                      <a:tailEnd len="sm" w="sm" type="none"/>
                    </a:lnR>
                    <a:lnT cap="flat" cmpd="sng" w="9475">
                      <a:solidFill>
                        <a:srgbClr val="808080"/>
                      </a:solidFill>
                      <a:prstDash val="solid"/>
                      <a:round/>
                      <a:headEnd len="sm" w="sm" type="none"/>
                      <a:tailEnd len="sm" w="sm" type="none"/>
                    </a:lnT>
                    <a:lnB cap="flat" cmpd="sng" w="9475">
                      <a:solidFill>
                        <a:srgbClr val="80808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"2020-03-21"</a:t>
                      </a:r>
                      <a:endParaRPr sz="1000"/>
                    </a:p>
                  </a:txBody>
                  <a:tcPr marT="91425" marB="91425" marR="91425" marL="91425">
                    <a:lnL cap="flat" cmpd="sng" w="9475">
                      <a:solidFill>
                        <a:srgbClr val="808080"/>
                      </a:solidFill>
                      <a:prstDash val="solid"/>
                      <a:round/>
                      <a:headEnd len="sm" w="sm" type="none"/>
                      <a:tailEnd len="sm" w="sm" type="none"/>
                    </a:lnL>
                    <a:lnR cap="flat" cmpd="sng" w="9475">
                      <a:solidFill>
                        <a:srgbClr val="808080"/>
                      </a:solidFill>
                      <a:prstDash val="solid"/>
                      <a:round/>
                      <a:headEnd len="sm" w="sm" type="none"/>
                      <a:tailEnd len="sm" w="sm" type="none"/>
                    </a:lnR>
                    <a:lnT cap="flat" cmpd="sng" w="9475">
                      <a:solidFill>
                        <a:srgbClr val="808080"/>
                      </a:solidFill>
                      <a:prstDash val="solid"/>
                      <a:round/>
                      <a:headEnd len="sm" w="sm" type="none"/>
                      <a:tailEnd len="sm" w="sm" type="none"/>
                    </a:lnT>
                    <a:lnB cap="flat" cmpd="sng" w="9475">
                      <a:solidFill>
                        <a:srgbClr val="808080"/>
                      </a:solidFill>
                      <a:prstDash val="solid"/>
                      <a:round/>
                      <a:headEnd len="sm" w="sm" type="none"/>
                      <a:tailEnd len="sm" w="sm" type="none"/>
                    </a:lnB>
                  </a:tcPr>
                </a:tc>
              </a:tr>
              <a:tr h="203075">
                <a:tc>
                  <a:txBody>
                    <a:bodyPr/>
                    <a:lstStyle/>
                    <a:p>
                      <a:pPr indent="0" lvl="0" marL="0" rtl="0" algn="l">
                        <a:lnSpc>
                          <a:spcPct val="80000"/>
                        </a:lnSpc>
                        <a:spcBef>
                          <a:spcPts val="0"/>
                        </a:spcBef>
                        <a:spcAft>
                          <a:spcPts val="0"/>
                        </a:spcAft>
                        <a:buNone/>
                      </a:pPr>
                      <a:r>
                        <a:rPr lang="en" sz="1000" u="sng">
                          <a:solidFill>
                            <a:schemeClr val="hlink"/>
                          </a:solidFill>
                          <a:hlinkClick r:id="rId8"/>
                        </a:rPr>
                        <a:t>http://purl.obolibrary.org/obo/GAZ_00000448</a:t>
                      </a:r>
                      <a:endParaRPr sz="1000" u="sng">
                        <a:solidFill>
                          <a:schemeClr val="hlink"/>
                        </a:solidFill>
                      </a:endParaRPr>
                    </a:p>
                  </a:txBody>
                  <a:tcPr marT="91425" marB="91425" marR="91425" marL="91425">
                    <a:lnL cap="flat" cmpd="sng" w="9475">
                      <a:solidFill>
                        <a:srgbClr val="808080"/>
                      </a:solidFill>
                      <a:prstDash val="solid"/>
                      <a:round/>
                      <a:headEnd len="sm" w="sm" type="none"/>
                      <a:tailEnd len="sm" w="sm" type="none"/>
                    </a:lnL>
                    <a:lnR cap="flat" cmpd="sng" w="9475">
                      <a:solidFill>
                        <a:srgbClr val="808080"/>
                      </a:solidFill>
                      <a:prstDash val="solid"/>
                      <a:round/>
                      <a:headEnd len="sm" w="sm" type="none"/>
                      <a:tailEnd len="sm" w="sm" type="none"/>
                    </a:lnR>
                    <a:lnT cap="flat" cmpd="sng" w="9475">
                      <a:solidFill>
                        <a:srgbClr val="808080"/>
                      </a:solidFill>
                      <a:prstDash val="solid"/>
                      <a:round/>
                      <a:headEnd len="sm" w="sm" type="none"/>
                      <a:tailEnd len="sm" w="sm" type="none"/>
                    </a:lnT>
                    <a:lnB cap="flat" cmpd="sng" w="9475">
                      <a:solidFill>
                        <a:srgbClr val="80808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u="sng">
                          <a:solidFill>
                            <a:schemeClr val="hlink"/>
                          </a:solidFill>
                          <a:hlinkClick r:id="rId9"/>
                        </a:rPr>
                        <a:t>http://www.wikidata.org/entity/Q30</a:t>
                      </a:r>
                      <a:endParaRPr sz="1000" u="sng">
                        <a:solidFill>
                          <a:schemeClr val="hlink"/>
                        </a:solidFill>
                      </a:endParaRPr>
                    </a:p>
                  </a:txBody>
                  <a:tcPr marT="91425" marB="91425" marR="91425" marL="91425">
                    <a:lnL cap="flat" cmpd="sng" w="9475">
                      <a:solidFill>
                        <a:srgbClr val="808080"/>
                      </a:solidFill>
                      <a:prstDash val="solid"/>
                      <a:round/>
                      <a:headEnd len="sm" w="sm" type="none"/>
                      <a:tailEnd len="sm" w="sm" type="none"/>
                    </a:lnL>
                    <a:lnR cap="flat" cmpd="sng" w="9475">
                      <a:solidFill>
                        <a:srgbClr val="808080"/>
                      </a:solidFill>
                      <a:prstDash val="solid"/>
                      <a:round/>
                      <a:headEnd len="sm" w="sm" type="none"/>
                      <a:tailEnd len="sm" w="sm" type="none"/>
                    </a:lnR>
                    <a:lnT cap="flat" cmpd="sng" w="9475">
                      <a:solidFill>
                        <a:srgbClr val="808080"/>
                      </a:solidFill>
                      <a:prstDash val="solid"/>
                      <a:round/>
                      <a:headEnd len="sm" w="sm" type="none"/>
                      <a:tailEnd len="sm" w="sm" type="none"/>
                    </a:lnT>
                    <a:lnB cap="flat" cmpd="sng" w="9475">
                      <a:solidFill>
                        <a:srgbClr val="808080"/>
                      </a:solidFill>
                      <a:prstDash val="solid"/>
                      <a:round/>
                      <a:headEnd len="sm" w="sm" type="none"/>
                      <a:tailEnd len="sm" w="sm" type="none"/>
                    </a:lnB>
                  </a:tcPr>
                </a:tc>
              </a:tr>
              <a:tr h="203075">
                <a:tc>
                  <a:txBody>
                    <a:bodyPr/>
                    <a:lstStyle/>
                    <a:p>
                      <a:pPr indent="0" lvl="0" marL="0" rtl="0" algn="l">
                        <a:lnSpc>
                          <a:spcPct val="80000"/>
                        </a:lnSpc>
                        <a:spcBef>
                          <a:spcPts val="0"/>
                        </a:spcBef>
                        <a:spcAft>
                          <a:spcPts val="0"/>
                        </a:spcAft>
                        <a:buNone/>
                      </a:pPr>
                      <a:r>
                        <a:rPr lang="en" sz="1000" u="sng">
                          <a:solidFill>
                            <a:schemeClr val="hlink"/>
                          </a:solidFill>
                          <a:hlinkClick r:id="rId10"/>
                        </a:rPr>
                        <a:t>http://purl.obolibrary.org/obo/OBI_0001479</a:t>
                      </a:r>
                      <a:endParaRPr sz="1000" u="sng">
                        <a:solidFill>
                          <a:schemeClr val="hlink"/>
                        </a:solidFill>
                      </a:endParaRPr>
                    </a:p>
                  </a:txBody>
                  <a:tcPr marT="91425" marB="91425" marR="91425" marL="91425">
                    <a:lnL cap="flat" cmpd="sng" w="9475">
                      <a:solidFill>
                        <a:srgbClr val="808080"/>
                      </a:solidFill>
                      <a:prstDash val="solid"/>
                      <a:round/>
                      <a:headEnd len="sm" w="sm" type="none"/>
                      <a:tailEnd len="sm" w="sm" type="none"/>
                    </a:lnL>
                    <a:lnR cap="flat" cmpd="sng" w="9475">
                      <a:solidFill>
                        <a:srgbClr val="808080"/>
                      </a:solidFill>
                      <a:prstDash val="solid"/>
                      <a:round/>
                      <a:headEnd len="sm" w="sm" type="none"/>
                      <a:tailEnd len="sm" w="sm" type="none"/>
                    </a:lnR>
                    <a:lnT cap="flat" cmpd="sng" w="9475">
                      <a:solidFill>
                        <a:srgbClr val="808080"/>
                      </a:solidFill>
                      <a:prstDash val="solid"/>
                      <a:round/>
                      <a:headEnd len="sm" w="sm" type="none"/>
                      <a:tailEnd len="sm" w="sm" type="none"/>
                    </a:lnT>
                    <a:lnB cap="flat" cmpd="sng" w="9475">
                      <a:solidFill>
                        <a:srgbClr val="80808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u="sng">
                          <a:solidFill>
                            <a:schemeClr val="hlink"/>
                          </a:solidFill>
                          <a:hlinkClick r:id="rId11"/>
                        </a:rPr>
                        <a:t>http://purl.obolibrary.org/obo/NCIT_C155831</a:t>
                      </a:r>
                      <a:endParaRPr sz="1000" u="sng">
                        <a:solidFill>
                          <a:schemeClr val="hlink"/>
                        </a:solidFill>
                      </a:endParaRPr>
                    </a:p>
                  </a:txBody>
                  <a:tcPr marT="91425" marB="91425" marR="91425" marL="91425">
                    <a:lnL cap="flat" cmpd="sng" w="9475">
                      <a:solidFill>
                        <a:srgbClr val="808080"/>
                      </a:solidFill>
                      <a:prstDash val="solid"/>
                      <a:round/>
                      <a:headEnd len="sm" w="sm" type="none"/>
                      <a:tailEnd len="sm" w="sm" type="none"/>
                    </a:lnL>
                    <a:lnR cap="flat" cmpd="sng" w="9475">
                      <a:solidFill>
                        <a:srgbClr val="808080"/>
                      </a:solidFill>
                      <a:prstDash val="solid"/>
                      <a:round/>
                      <a:headEnd len="sm" w="sm" type="none"/>
                      <a:tailEnd len="sm" w="sm" type="none"/>
                    </a:lnR>
                    <a:lnT cap="flat" cmpd="sng" w="9475">
                      <a:solidFill>
                        <a:srgbClr val="808080"/>
                      </a:solidFill>
                      <a:prstDash val="solid"/>
                      <a:round/>
                      <a:headEnd len="sm" w="sm" type="none"/>
                      <a:tailEnd len="sm" w="sm" type="none"/>
                    </a:lnT>
                    <a:lnB cap="flat" cmpd="sng" w="9475">
                      <a:solidFill>
                        <a:srgbClr val="808080"/>
                      </a:solidFill>
                      <a:prstDash val="solid"/>
                      <a:round/>
                      <a:headEnd len="sm" w="sm" type="none"/>
                      <a:tailEnd len="sm" w="sm" type="none"/>
                    </a:lnB>
                  </a:tcPr>
                </a:tc>
              </a:tr>
            </a:tbl>
          </a:graphicData>
        </a:graphic>
      </p:graphicFrame>
      <p:sp>
        <p:nvSpPr>
          <p:cNvPr id="141" name="Google Shape;141;p18"/>
          <p:cNvSpPr txBox="1"/>
          <p:nvPr/>
        </p:nvSpPr>
        <p:spPr>
          <a:xfrm>
            <a:off x="7298675" y="4393750"/>
            <a:ext cx="1570800" cy="33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Nasopharyngeal</a:t>
            </a:r>
            <a:endParaRPr sz="900"/>
          </a:p>
          <a:p>
            <a:pPr indent="0" lvl="0" marL="0" rtl="0" algn="l">
              <a:spcBef>
                <a:spcPts val="0"/>
              </a:spcBef>
              <a:spcAft>
                <a:spcPts val="0"/>
              </a:spcAft>
              <a:buNone/>
            </a:pPr>
            <a:r>
              <a:rPr lang="en" sz="900"/>
              <a:t>Swab Specimen</a:t>
            </a:r>
            <a:endParaRPr sz="900"/>
          </a:p>
        </p:txBody>
      </p:sp>
      <p:sp>
        <p:nvSpPr>
          <p:cNvPr id="142" name="Google Shape;142;p18"/>
          <p:cNvSpPr txBox="1"/>
          <p:nvPr/>
        </p:nvSpPr>
        <p:spPr>
          <a:xfrm>
            <a:off x="7298675" y="3787550"/>
            <a:ext cx="1570800" cy="3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Collection date</a:t>
            </a:r>
            <a:endParaRPr sz="900"/>
          </a:p>
        </p:txBody>
      </p:sp>
      <p:sp>
        <p:nvSpPr>
          <p:cNvPr id="143" name="Google Shape;143;p18"/>
          <p:cNvSpPr txBox="1"/>
          <p:nvPr/>
        </p:nvSpPr>
        <p:spPr>
          <a:xfrm>
            <a:off x="7298675" y="3473800"/>
            <a:ext cx="1570800" cy="3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Original GenBank </a:t>
            </a:r>
            <a:r>
              <a:rPr lang="en" sz="900" u="sng">
                <a:solidFill>
                  <a:schemeClr val="hlink"/>
                </a:solidFill>
                <a:hlinkClick r:id="rId12"/>
              </a:rPr>
              <a:t>submission</a:t>
            </a:r>
            <a:endParaRPr sz="900"/>
          </a:p>
        </p:txBody>
      </p:sp>
      <p:sp>
        <p:nvSpPr>
          <p:cNvPr id="144" name="Google Shape;144;p18"/>
          <p:cNvSpPr txBox="1"/>
          <p:nvPr/>
        </p:nvSpPr>
        <p:spPr>
          <a:xfrm>
            <a:off x="500675" y="1666775"/>
            <a:ext cx="8136600" cy="14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00FF"/>
                </a:solidFill>
                <a:latin typeface="Courier New"/>
                <a:ea typeface="Courier New"/>
                <a:cs typeface="Courier New"/>
                <a:sym typeface="Courier New"/>
              </a:rPr>
              <a:t>PREFIX </a:t>
            </a:r>
            <a:r>
              <a:rPr lang="en" sz="1100">
                <a:solidFill>
                  <a:srgbClr val="BF9000"/>
                </a:solidFill>
                <a:latin typeface="Courier New"/>
                <a:ea typeface="Courier New"/>
                <a:cs typeface="Courier New"/>
                <a:sym typeface="Courier New"/>
              </a:rPr>
              <a:t>pubseq:</a:t>
            </a:r>
            <a:r>
              <a:rPr lang="en" sz="1100">
                <a:solidFill>
                  <a:srgbClr val="9900FF"/>
                </a:solidFill>
                <a:latin typeface="Courier New"/>
                <a:ea typeface="Courier New"/>
                <a:cs typeface="Courier New"/>
                <a:sym typeface="Courier New"/>
              </a:rPr>
              <a:t> </a:t>
            </a:r>
            <a:r>
              <a:rPr lang="en" sz="1100">
                <a:solidFill>
                  <a:srgbClr val="6AA84F"/>
                </a:solidFill>
                <a:latin typeface="Courier New"/>
                <a:ea typeface="Courier New"/>
                <a:cs typeface="Courier New"/>
                <a:sym typeface="Courier New"/>
              </a:rPr>
              <a:t>&lt;http://biohackathon.org/bh20-seq-schema#MainSchema/&gt;</a:t>
            </a:r>
            <a:endParaRPr sz="1100">
              <a:solidFill>
                <a:srgbClr val="6AA84F"/>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9900FF"/>
                </a:solidFill>
                <a:latin typeface="Courier New"/>
                <a:ea typeface="Courier New"/>
                <a:cs typeface="Courier New"/>
                <a:sym typeface="Courier New"/>
              </a:rPr>
              <a:t>PREFIX </a:t>
            </a:r>
            <a:r>
              <a:rPr lang="en" sz="1100">
                <a:solidFill>
                  <a:srgbClr val="BF9000"/>
                </a:solidFill>
                <a:latin typeface="Courier New"/>
                <a:ea typeface="Courier New"/>
                <a:cs typeface="Courier New"/>
                <a:sym typeface="Courier New"/>
              </a:rPr>
              <a:t>sio:</a:t>
            </a:r>
            <a:r>
              <a:rPr lang="en" sz="1100">
                <a:solidFill>
                  <a:srgbClr val="9900FF"/>
                </a:solidFill>
                <a:latin typeface="Courier New"/>
                <a:ea typeface="Courier New"/>
                <a:cs typeface="Courier New"/>
                <a:sym typeface="Courier New"/>
              </a:rPr>
              <a:t> </a:t>
            </a:r>
            <a:r>
              <a:rPr lang="en" sz="1100">
                <a:solidFill>
                  <a:srgbClr val="6AA84F"/>
                </a:solidFill>
                <a:latin typeface="Courier New"/>
                <a:ea typeface="Courier New"/>
                <a:cs typeface="Courier New"/>
                <a:sym typeface="Courier New"/>
              </a:rPr>
              <a:t>&lt;http://semanticscience.org/resource/&gt;</a:t>
            </a:r>
            <a:endParaRPr sz="1100">
              <a:solidFill>
                <a:srgbClr val="6AA84F"/>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9900FF"/>
                </a:solidFill>
                <a:latin typeface="Courier New"/>
                <a:ea typeface="Courier New"/>
                <a:cs typeface="Courier New"/>
                <a:sym typeface="Courier New"/>
              </a:rPr>
              <a:t>select distinct</a:t>
            </a:r>
            <a:r>
              <a:rPr lang="en" sz="1100">
                <a:solidFill>
                  <a:srgbClr val="1155CC"/>
                </a:solidFill>
                <a:latin typeface="Courier New"/>
                <a:ea typeface="Courier New"/>
                <a:cs typeface="Courier New"/>
                <a:sym typeface="Courier New"/>
              </a:rPr>
              <a:t> ?predicate ?object</a:t>
            </a:r>
            <a:endParaRPr sz="1100">
              <a:solidFill>
                <a:srgbClr val="1155CC"/>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8761D"/>
                </a:solidFill>
                <a:latin typeface="Courier New"/>
                <a:ea typeface="Courier New"/>
                <a:cs typeface="Courier New"/>
                <a:sym typeface="Courier New"/>
              </a:rPr>
              <a:t>{</a:t>
            </a:r>
            <a:endParaRPr sz="1100">
              <a:solidFill>
                <a:srgbClr val="38761D"/>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9900FF"/>
                </a:solidFill>
                <a:latin typeface="Courier New"/>
                <a:ea typeface="Courier New"/>
                <a:cs typeface="Courier New"/>
                <a:sym typeface="Courier New"/>
              </a:rPr>
              <a:t>   </a:t>
            </a:r>
            <a:r>
              <a:rPr lang="en" sz="1100">
                <a:solidFill>
                  <a:srgbClr val="0B5394"/>
                </a:solidFill>
                <a:latin typeface="Courier New"/>
                <a:ea typeface="Courier New"/>
                <a:cs typeface="Courier New"/>
                <a:sym typeface="Courier New"/>
              </a:rPr>
              <a:t>?sample</a:t>
            </a:r>
            <a:r>
              <a:rPr lang="en" sz="1100">
                <a:solidFill>
                  <a:srgbClr val="9900FF"/>
                </a:solidFill>
                <a:latin typeface="Courier New"/>
                <a:ea typeface="Courier New"/>
                <a:cs typeface="Courier New"/>
                <a:sym typeface="Courier New"/>
              </a:rPr>
              <a:t> </a:t>
            </a:r>
            <a:r>
              <a:rPr lang="en" sz="1100">
                <a:solidFill>
                  <a:srgbClr val="BF9000"/>
                </a:solidFill>
                <a:latin typeface="Courier New"/>
                <a:ea typeface="Courier New"/>
                <a:cs typeface="Courier New"/>
                <a:sym typeface="Courier New"/>
              </a:rPr>
              <a:t>sio:SIO_000115</a:t>
            </a:r>
            <a:r>
              <a:rPr lang="en" sz="1100">
                <a:solidFill>
                  <a:srgbClr val="9900FF"/>
                </a:solidFill>
                <a:latin typeface="Courier New"/>
                <a:ea typeface="Courier New"/>
                <a:cs typeface="Courier New"/>
                <a:sym typeface="Courier New"/>
              </a:rPr>
              <a:t> </a:t>
            </a:r>
            <a:r>
              <a:rPr lang="en" sz="1100">
                <a:solidFill>
                  <a:srgbClr val="CC0000"/>
                </a:solidFill>
                <a:latin typeface="Courier New"/>
                <a:ea typeface="Courier New"/>
                <a:cs typeface="Courier New"/>
                <a:sym typeface="Courier New"/>
              </a:rPr>
              <a:t>"MT326090.1"</a:t>
            </a:r>
            <a:r>
              <a:rPr lang="en" sz="1100">
                <a:solidFill>
                  <a:srgbClr val="9900FF"/>
                </a:solidFill>
                <a:latin typeface="Courier New"/>
                <a:ea typeface="Courier New"/>
                <a:cs typeface="Courier New"/>
                <a:sym typeface="Courier New"/>
              </a:rPr>
              <a:t> </a:t>
            </a:r>
            <a:r>
              <a:rPr lang="en" sz="1100">
                <a:solidFill>
                  <a:srgbClr val="6FA8DC"/>
                </a:solidFill>
                <a:latin typeface="Courier New"/>
                <a:ea typeface="Courier New"/>
                <a:cs typeface="Courier New"/>
                <a:sym typeface="Courier New"/>
              </a:rPr>
              <a:t>.</a:t>
            </a:r>
            <a:endParaRPr sz="1100">
              <a:solidFill>
                <a:srgbClr val="6FA8DC"/>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9900FF"/>
                </a:solidFill>
                <a:latin typeface="Courier New"/>
                <a:ea typeface="Courier New"/>
                <a:cs typeface="Courier New"/>
                <a:sym typeface="Courier New"/>
              </a:rPr>
              <a:t>   </a:t>
            </a:r>
            <a:r>
              <a:rPr lang="en" sz="1100">
                <a:solidFill>
                  <a:srgbClr val="0B5394"/>
                </a:solidFill>
                <a:latin typeface="Courier New"/>
                <a:ea typeface="Courier New"/>
                <a:cs typeface="Courier New"/>
                <a:sym typeface="Courier New"/>
              </a:rPr>
              <a:t>?sample ?</a:t>
            </a:r>
            <a:r>
              <a:rPr lang="en" sz="1100">
                <a:solidFill>
                  <a:srgbClr val="1155CC"/>
                </a:solidFill>
                <a:latin typeface="Courier New"/>
                <a:ea typeface="Courier New"/>
                <a:cs typeface="Courier New"/>
                <a:sym typeface="Courier New"/>
              </a:rPr>
              <a:t>predicate</a:t>
            </a:r>
            <a:r>
              <a:rPr lang="en" sz="1100">
                <a:solidFill>
                  <a:srgbClr val="0B5394"/>
                </a:solidFill>
                <a:latin typeface="Courier New"/>
                <a:ea typeface="Courier New"/>
                <a:cs typeface="Courier New"/>
                <a:sym typeface="Courier New"/>
              </a:rPr>
              <a:t> ?object</a:t>
            </a:r>
            <a:r>
              <a:rPr lang="en" sz="1100">
                <a:solidFill>
                  <a:srgbClr val="9900FF"/>
                </a:solidFill>
                <a:latin typeface="Courier New"/>
                <a:ea typeface="Courier New"/>
                <a:cs typeface="Courier New"/>
                <a:sym typeface="Courier New"/>
              </a:rPr>
              <a:t> </a:t>
            </a:r>
            <a:r>
              <a:rPr lang="en" sz="1100">
                <a:solidFill>
                  <a:srgbClr val="6FA8DC"/>
                </a:solidFill>
                <a:latin typeface="Courier New"/>
                <a:ea typeface="Courier New"/>
                <a:cs typeface="Courier New"/>
                <a:sym typeface="Courier New"/>
              </a:rPr>
              <a:t>.</a:t>
            </a:r>
            <a:endParaRPr sz="1100">
              <a:solidFill>
                <a:srgbClr val="6FA8DC"/>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38761D"/>
                </a:solidFill>
                <a:latin typeface="Courier New"/>
                <a:ea typeface="Courier New"/>
                <a:cs typeface="Courier New"/>
                <a:sym typeface="Courier New"/>
              </a:rPr>
              <a:t>}</a:t>
            </a:r>
            <a:endParaRPr sz="1100">
              <a:solidFill>
                <a:srgbClr val="38761D"/>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311700" y="2926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Community: developers + submitters</a:t>
            </a:r>
            <a:endParaRPr/>
          </a:p>
        </p:txBody>
      </p:sp>
      <p:cxnSp>
        <p:nvCxnSpPr>
          <p:cNvPr id="150" name="Google Shape;150;p19"/>
          <p:cNvCxnSpPr/>
          <p:nvPr/>
        </p:nvCxnSpPr>
        <p:spPr>
          <a:xfrm>
            <a:off x="420075" y="2790116"/>
            <a:ext cx="8336100" cy="0"/>
          </a:xfrm>
          <a:prstGeom prst="straightConnector1">
            <a:avLst/>
          </a:prstGeom>
          <a:noFill/>
          <a:ln cap="flat" cmpd="sng" w="19050">
            <a:solidFill>
              <a:schemeClr val="dk1"/>
            </a:solidFill>
            <a:prstDash val="dot"/>
            <a:round/>
            <a:headEnd len="sm" w="sm" type="none"/>
            <a:tailEnd len="sm" w="sm" type="none"/>
          </a:ln>
        </p:spPr>
      </p:cxnSp>
      <p:grpSp>
        <p:nvGrpSpPr>
          <p:cNvPr id="151" name="Google Shape;151;p19"/>
          <p:cNvGrpSpPr/>
          <p:nvPr/>
        </p:nvGrpSpPr>
        <p:grpSpPr>
          <a:xfrm>
            <a:off x="648675" y="1581271"/>
            <a:ext cx="196200" cy="1306800"/>
            <a:chOff x="648675" y="1657471"/>
            <a:chExt cx="196200" cy="1306800"/>
          </a:xfrm>
        </p:grpSpPr>
        <p:sp>
          <p:nvSpPr>
            <p:cNvPr id="152" name="Google Shape;152;p19"/>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9"/>
            <p:cNvCxnSpPr>
              <a:stCxn id="152"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154" name="Google Shape;154;p19"/>
          <p:cNvSpPr txBox="1"/>
          <p:nvPr>
            <p:ph idx="4294967295" type="body"/>
          </p:nvPr>
        </p:nvSpPr>
        <p:spPr>
          <a:xfrm>
            <a:off x="823805" y="1299975"/>
            <a:ext cx="2662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Shareable data</a:t>
            </a:r>
            <a:endParaRPr b="1" sz="2000">
              <a:solidFill>
                <a:schemeClr val="dk2"/>
              </a:solidFill>
            </a:endParaRPr>
          </a:p>
          <a:p>
            <a:pPr indent="0" lvl="0" marL="0" rtl="0" algn="l">
              <a:spcBef>
                <a:spcPts val="0"/>
              </a:spcBef>
              <a:spcAft>
                <a:spcPts val="0"/>
              </a:spcAft>
              <a:buNone/>
            </a:pPr>
            <a:r>
              <a:rPr lang="en" sz="1600">
                <a:solidFill>
                  <a:srgbClr val="666666"/>
                </a:solidFill>
              </a:rPr>
              <a:t>No licensing restrictions</a:t>
            </a:r>
            <a:endParaRPr sz="1600">
              <a:solidFill>
                <a:srgbClr val="666666"/>
              </a:solidFill>
            </a:endParaRPr>
          </a:p>
        </p:txBody>
      </p:sp>
      <p:grpSp>
        <p:nvGrpSpPr>
          <p:cNvPr id="155" name="Google Shape;155;p19"/>
          <p:cNvGrpSpPr/>
          <p:nvPr/>
        </p:nvGrpSpPr>
        <p:grpSpPr>
          <a:xfrm>
            <a:off x="2512925" y="2692171"/>
            <a:ext cx="196200" cy="1404905"/>
            <a:chOff x="2512925" y="2768371"/>
            <a:chExt cx="196200" cy="1404905"/>
          </a:xfrm>
        </p:grpSpPr>
        <p:cxnSp>
          <p:nvCxnSpPr>
            <p:cNvPr id="156" name="Google Shape;156;p19"/>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57" name="Google Shape;157;p19"/>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9"/>
          <p:cNvSpPr txBox="1"/>
          <p:nvPr>
            <p:ph idx="4294967295" type="body"/>
          </p:nvPr>
        </p:nvSpPr>
        <p:spPr>
          <a:xfrm>
            <a:off x="2693150" y="3854675"/>
            <a:ext cx="2907000" cy="8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Full metadata support</a:t>
            </a:r>
            <a:endParaRPr b="1" sz="2000">
              <a:solidFill>
                <a:schemeClr val="dk2"/>
              </a:solidFill>
            </a:endParaRPr>
          </a:p>
          <a:p>
            <a:pPr indent="0" lvl="0" marL="0" rtl="0" algn="l">
              <a:spcBef>
                <a:spcPts val="0"/>
              </a:spcBef>
              <a:spcAft>
                <a:spcPts val="0"/>
              </a:spcAft>
              <a:buNone/>
            </a:pPr>
            <a:r>
              <a:rPr lang="en" sz="1600">
                <a:solidFill>
                  <a:srgbClr val="666666"/>
                </a:solidFill>
              </a:rPr>
              <a:t>State-of-the-art ontologies</a:t>
            </a:r>
            <a:endParaRPr sz="1600">
              <a:solidFill>
                <a:srgbClr val="666666"/>
              </a:solidFill>
            </a:endParaRPr>
          </a:p>
        </p:txBody>
      </p:sp>
      <p:grpSp>
        <p:nvGrpSpPr>
          <p:cNvPr id="159" name="Google Shape;159;p19"/>
          <p:cNvGrpSpPr/>
          <p:nvPr/>
        </p:nvGrpSpPr>
        <p:grpSpPr>
          <a:xfrm>
            <a:off x="4279200" y="1483171"/>
            <a:ext cx="196200" cy="1404900"/>
            <a:chOff x="4279200" y="1559371"/>
            <a:chExt cx="196200" cy="1404900"/>
          </a:xfrm>
        </p:grpSpPr>
        <p:cxnSp>
          <p:nvCxnSpPr>
            <p:cNvPr id="160" name="Google Shape;160;p19"/>
            <p:cNvCxnSpPr>
              <a:stCxn id="161"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161" name="Google Shape;161;p19"/>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9"/>
          <p:cNvSpPr txBox="1"/>
          <p:nvPr>
            <p:ph idx="4294967295" type="body"/>
          </p:nvPr>
        </p:nvSpPr>
        <p:spPr>
          <a:xfrm>
            <a:off x="4454450" y="1299975"/>
            <a:ext cx="38142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SPARQL Endpoint</a:t>
            </a:r>
            <a:endParaRPr sz="1600"/>
          </a:p>
          <a:p>
            <a:pPr indent="0" lvl="0" marL="0" rtl="0" algn="l">
              <a:spcBef>
                <a:spcPts val="0"/>
              </a:spcBef>
              <a:spcAft>
                <a:spcPts val="0"/>
              </a:spcAft>
              <a:buNone/>
            </a:pPr>
            <a:r>
              <a:rPr lang="en" sz="1600">
                <a:solidFill>
                  <a:srgbClr val="666666"/>
                </a:solidFill>
              </a:rPr>
              <a:t>Integration with the SIB Knowledge base</a:t>
            </a:r>
            <a:endParaRPr sz="1600">
              <a:solidFill>
                <a:srgbClr val="666666"/>
              </a:solidFill>
            </a:endParaRPr>
          </a:p>
          <a:p>
            <a:pPr indent="0" lvl="0" marL="0" rtl="0" algn="l">
              <a:spcBef>
                <a:spcPts val="1600"/>
              </a:spcBef>
              <a:spcAft>
                <a:spcPts val="1600"/>
              </a:spcAft>
              <a:buNone/>
            </a:pPr>
            <a:r>
              <a:t/>
            </a:r>
            <a:endParaRPr/>
          </a:p>
        </p:txBody>
      </p:sp>
      <p:grpSp>
        <p:nvGrpSpPr>
          <p:cNvPr id="163" name="Google Shape;163;p19"/>
          <p:cNvGrpSpPr/>
          <p:nvPr/>
        </p:nvGrpSpPr>
        <p:grpSpPr>
          <a:xfrm>
            <a:off x="6045475" y="2692171"/>
            <a:ext cx="196200" cy="1404905"/>
            <a:chOff x="6045475" y="2768371"/>
            <a:chExt cx="196200" cy="1404905"/>
          </a:xfrm>
        </p:grpSpPr>
        <p:cxnSp>
          <p:nvCxnSpPr>
            <p:cNvPr id="164" name="Google Shape;164;p19"/>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165" name="Google Shape;165;p19"/>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9"/>
          <p:cNvSpPr txBox="1"/>
          <p:nvPr>
            <p:ph idx="4294967295" type="body"/>
          </p:nvPr>
        </p:nvSpPr>
        <p:spPr>
          <a:xfrm>
            <a:off x="6225725" y="3854675"/>
            <a:ext cx="2797800" cy="9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Free real work for you</a:t>
            </a:r>
            <a:endParaRPr sz="1600"/>
          </a:p>
          <a:p>
            <a:pPr indent="0" lvl="0" marL="0" rtl="0" algn="l">
              <a:spcBef>
                <a:spcPts val="0"/>
              </a:spcBef>
              <a:spcAft>
                <a:spcPts val="1600"/>
              </a:spcAft>
              <a:buNone/>
            </a:pPr>
            <a:r>
              <a:rPr lang="en" sz="1600">
                <a:solidFill>
                  <a:srgbClr val="666666"/>
                </a:solidFill>
              </a:rPr>
              <a:t>Triggered on data upload</a:t>
            </a:r>
            <a:endParaRPr sz="1600">
              <a:solidFill>
                <a:srgbClr val="666666"/>
              </a:solidFill>
            </a:endParaRPr>
          </a:p>
        </p:txBody>
      </p:sp>
      <p:sp>
        <p:nvSpPr>
          <p:cNvPr id="167" name="Google Shape;167;p19"/>
          <p:cNvSpPr txBox="1"/>
          <p:nvPr>
            <p:ph idx="4294967295" type="subTitle"/>
          </p:nvPr>
        </p:nvSpPr>
        <p:spPr>
          <a:xfrm>
            <a:off x="8009400" y="4780750"/>
            <a:ext cx="11727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1100">
                <a:solidFill>
                  <a:srgbClr val="000000"/>
                </a:solidFill>
                <a:latin typeface="Helvetica Neue"/>
                <a:ea typeface="Helvetica Neue"/>
                <a:cs typeface="Helvetica Neue"/>
                <a:sym typeface="Helvetica Neue"/>
              </a:rPr>
              <a:t>Slide 6 of 7</a:t>
            </a:r>
            <a:endParaRPr i="1" sz="1100">
              <a:solidFill>
                <a:srgbClr val="000000"/>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311700" y="2926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Acknowledgements</a:t>
            </a:r>
            <a:endParaRPr/>
          </a:p>
        </p:txBody>
      </p:sp>
      <p:sp>
        <p:nvSpPr>
          <p:cNvPr id="173" name="Google Shape;173;p20"/>
          <p:cNvSpPr txBox="1"/>
          <p:nvPr>
            <p:ph idx="1" type="body"/>
          </p:nvPr>
        </p:nvSpPr>
        <p:spPr>
          <a:xfrm>
            <a:off x="773075" y="1353500"/>
            <a:ext cx="1411200" cy="41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accent3"/>
                </a:solidFill>
              </a:rPr>
              <a:t>Danielle Welter</a:t>
            </a:r>
            <a:endParaRPr sz="1200">
              <a:solidFill>
                <a:schemeClr val="accent3"/>
              </a:solidFill>
            </a:endParaRPr>
          </a:p>
        </p:txBody>
      </p:sp>
      <p:sp>
        <p:nvSpPr>
          <p:cNvPr id="174" name="Google Shape;174;p20"/>
          <p:cNvSpPr txBox="1"/>
          <p:nvPr>
            <p:ph idx="4294967295" type="subTitle"/>
          </p:nvPr>
        </p:nvSpPr>
        <p:spPr>
          <a:xfrm>
            <a:off x="8009400" y="4780750"/>
            <a:ext cx="1172700" cy="36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1100">
                <a:solidFill>
                  <a:srgbClr val="000000"/>
                </a:solidFill>
                <a:latin typeface="Helvetica Neue"/>
                <a:ea typeface="Helvetica Neue"/>
                <a:cs typeface="Helvetica Neue"/>
                <a:sym typeface="Helvetica Neue"/>
              </a:rPr>
              <a:t>Slide 7 of 7</a:t>
            </a:r>
            <a:endParaRPr i="1" sz="1100">
              <a:solidFill>
                <a:srgbClr val="000000"/>
              </a:solidFill>
              <a:latin typeface="Helvetica Neue"/>
              <a:ea typeface="Helvetica Neue"/>
              <a:cs typeface="Helvetica Neue"/>
              <a:sym typeface="Helvetica Neue"/>
            </a:endParaRPr>
          </a:p>
        </p:txBody>
      </p:sp>
      <p:pic>
        <p:nvPicPr>
          <p:cNvPr id="175" name="Google Shape;175;p20"/>
          <p:cNvPicPr preferRelativeResize="0"/>
          <p:nvPr/>
        </p:nvPicPr>
        <p:blipFill rotWithShape="1">
          <a:blip r:embed="rId3">
            <a:alphaModFix/>
          </a:blip>
          <a:srcRect b="28061" l="0" r="0" t="26488"/>
          <a:stretch/>
        </p:blipFill>
        <p:spPr>
          <a:xfrm>
            <a:off x="2973875" y="4105700"/>
            <a:ext cx="1411200" cy="641396"/>
          </a:xfrm>
          <a:prstGeom prst="rect">
            <a:avLst/>
          </a:prstGeom>
          <a:noFill/>
          <a:ln>
            <a:noFill/>
          </a:ln>
        </p:spPr>
      </p:pic>
      <p:pic>
        <p:nvPicPr>
          <p:cNvPr id="176" name="Google Shape;176;p20"/>
          <p:cNvPicPr preferRelativeResize="0"/>
          <p:nvPr/>
        </p:nvPicPr>
        <p:blipFill>
          <a:blip r:embed="rId4">
            <a:alphaModFix/>
          </a:blip>
          <a:stretch>
            <a:fillRect/>
          </a:stretch>
        </p:blipFill>
        <p:spPr>
          <a:xfrm>
            <a:off x="4507150" y="4135525"/>
            <a:ext cx="935388" cy="559348"/>
          </a:xfrm>
          <a:prstGeom prst="rect">
            <a:avLst/>
          </a:prstGeom>
          <a:noFill/>
          <a:ln>
            <a:noFill/>
          </a:ln>
        </p:spPr>
      </p:pic>
      <p:pic>
        <p:nvPicPr>
          <p:cNvPr id="177" name="Google Shape;177;p20"/>
          <p:cNvPicPr preferRelativeResize="0"/>
          <p:nvPr/>
        </p:nvPicPr>
        <p:blipFill>
          <a:blip r:embed="rId5">
            <a:alphaModFix/>
          </a:blip>
          <a:stretch>
            <a:fillRect/>
          </a:stretch>
        </p:blipFill>
        <p:spPr>
          <a:xfrm>
            <a:off x="2819457" y="2156313"/>
            <a:ext cx="3505104" cy="623400"/>
          </a:xfrm>
          <a:prstGeom prst="rect">
            <a:avLst/>
          </a:prstGeom>
          <a:noFill/>
          <a:ln>
            <a:noFill/>
          </a:ln>
        </p:spPr>
      </p:pic>
      <p:sp>
        <p:nvSpPr>
          <p:cNvPr id="178" name="Google Shape;178;p20"/>
          <p:cNvSpPr txBox="1"/>
          <p:nvPr/>
        </p:nvSpPr>
        <p:spPr>
          <a:xfrm>
            <a:off x="2873100" y="1591488"/>
            <a:ext cx="10269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Source Sans Pro"/>
                <a:ea typeface="Source Sans Pro"/>
                <a:cs typeface="Source Sans Pro"/>
                <a:sym typeface="Source Sans Pro"/>
              </a:rPr>
              <a:t>Pjotr Prins</a:t>
            </a:r>
            <a:endParaRPr sz="1200">
              <a:solidFill>
                <a:schemeClr val="accent3"/>
              </a:solidFill>
            </a:endParaRPr>
          </a:p>
        </p:txBody>
      </p:sp>
      <p:sp>
        <p:nvSpPr>
          <p:cNvPr id="179" name="Google Shape;179;p20"/>
          <p:cNvSpPr txBox="1"/>
          <p:nvPr/>
        </p:nvSpPr>
        <p:spPr>
          <a:xfrm>
            <a:off x="220025" y="1012000"/>
            <a:ext cx="12657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Source Sans Pro"/>
                <a:ea typeface="Source Sans Pro"/>
                <a:cs typeface="Source Sans Pro"/>
                <a:sym typeface="Source Sans Pro"/>
              </a:rPr>
              <a:t>Peter Amstutz</a:t>
            </a:r>
            <a:endParaRPr sz="1200">
              <a:solidFill>
                <a:schemeClr val="accent3"/>
              </a:solidFill>
            </a:endParaRPr>
          </a:p>
        </p:txBody>
      </p:sp>
      <p:sp>
        <p:nvSpPr>
          <p:cNvPr id="180" name="Google Shape;180;p20"/>
          <p:cNvSpPr txBox="1"/>
          <p:nvPr/>
        </p:nvSpPr>
        <p:spPr>
          <a:xfrm>
            <a:off x="1462500" y="1046375"/>
            <a:ext cx="13344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Source Sans Pro"/>
                <a:ea typeface="Source Sans Pro"/>
                <a:cs typeface="Source Sans Pro"/>
                <a:sym typeface="Source Sans Pro"/>
              </a:rPr>
              <a:t>Thomas Liener</a:t>
            </a:r>
            <a:endParaRPr sz="1200">
              <a:solidFill>
                <a:schemeClr val="accent3"/>
              </a:solidFill>
            </a:endParaRPr>
          </a:p>
        </p:txBody>
      </p:sp>
      <p:sp>
        <p:nvSpPr>
          <p:cNvPr id="181" name="Google Shape;181;p20"/>
          <p:cNvSpPr txBox="1"/>
          <p:nvPr/>
        </p:nvSpPr>
        <p:spPr>
          <a:xfrm>
            <a:off x="1077873" y="2119375"/>
            <a:ext cx="14328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Source Sans Pro"/>
                <a:ea typeface="Source Sans Pro"/>
                <a:cs typeface="Source Sans Pro"/>
                <a:sym typeface="Source Sans Pro"/>
              </a:rPr>
              <a:t>Michael R. Crusoe</a:t>
            </a:r>
            <a:endParaRPr sz="1200">
              <a:solidFill>
                <a:schemeClr val="accent3"/>
              </a:solidFill>
            </a:endParaRPr>
          </a:p>
        </p:txBody>
      </p:sp>
      <p:sp>
        <p:nvSpPr>
          <p:cNvPr id="182" name="Google Shape;182;p20"/>
          <p:cNvSpPr txBox="1"/>
          <p:nvPr/>
        </p:nvSpPr>
        <p:spPr>
          <a:xfrm>
            <a:off x="3914275" y="1256675"/>
            <a:ext cx="163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Source Sans Pro"/>
                <a:ea typeface="Source Sans Pro"/>
                <a:cs typeface="Source Sans Pro"/>
                <a:sym typeface="Source Sans Pro"/>
              </a:rPr>
              <a:t>Andrea</a:t>
            </a:r>
            <a:r>
              <a:rPr lang="en" sz="1200">
                <a:solidFill>
                  <a:schemeClr val="lt2"/>
                </a:solidFill>
                <a:latin typeface="Source Sans Pro"/>
                <a:ea typeface="Source Sans Pro"/>
                <a:cs typeface="Source Sans Pro"/>
                <a:sym typeface="Source Sans Pro"/>
              </a:rPr>
              <a:t> </a:t>
            </a:r>
            <a:r>
              <a:rPr lang="en" sz="1200">
                <a:solidFill>
                  <a:srgbClr val="CC0000"/>
                </a:solidFill>
                <a:latin typeface="Source Sans Pro"/>
                <a:ea typeface="Source Sans Pro"/>
                <a:cs typeface="Source Sans Pro"/>
                <a:sym typeface="Source Sans Pro"/>
              </a:rPr>
              <a:t>Guarracino</a:t>
            </a:r>
            <a:endParaRPr sz="1200">
              <a:solidFill>
                <a:srgbClr val="CC0000"/>
              </a:solidFill>
            </a:endParaRPr>
          </a:p>
        </p:txBody>
      </p:sp>
      <p:sp>
        <p:nvSpPr>
          <p:cNvPr id="183" name="Google Shape;183;p20"/>
          <p:cNvSpPr txBox="1"/>
          <p:nvPr/>
        </p:nvSpPr>
        <p:spPr>
          <a:xfrm>
            <a:off x="2243975" y="1310825"/>
            <a:ext cx="12072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Source Sans Pro"/>
                <a:ea typeface="Source Sans Pro"/>
                <a:cs typeface="Source Sans Pro"/>
                <a:sym typeface="Source Sans Pro"/>
              </a:rPr>
              <a:t>Adam Novak</a:t>
            </a:r>
            <a:endParaRPr sz="1200">
              <a:solidFill>
                <a:schemeClr val="accent3"/>
              </a:solidFill>
            </a:endParaRPr>
          </a:p>
        </p:txBody>
      </p:sp>
      <p:sp>
        <p:nvSpPr>
          <p:cNvPr id="184" name="Google Shape;184;p20"/>
          <p:cNvSpPr txBox="1"/>
          <p:nvPr/>
        </p:nvSpPr>
        <p:spPr>
          <a:xfrm>
            <a:off x="4197238" y="1626688"/>
            <a:ext cx="11727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2"/>
                </a:solidFill>
                <a:latin typeface="Source Sans Pro"/>
                <a:ea typeface="Source Sans Pro"/>
                <a:cs typeface="Source Sans Pro"/>
                <a:sym typeface="Source Sans Pro"/>
              </a:rPr>
              <a:t>Erik</a:t>
            </a:r>
            <a:r>
              <a:rPr lang="en" sz="1200">
                <a:solidFill>
                  <a:schemeClr val="lt2"/>
                </a:solidFill>
                <a:latin typeface="Source Sans Pro"/>
                <a:ea typeface="Source Sans Pro"/>
                <a:cs typeface="Source Sans Pro"/>
                <a:sym typeface="Source Sans Pro"/>
              </a:rPr>
              <a:t> </a:t>
            </a:r>
            <a:r>
              <a:rPr lang="en" sz="1200">
                <a:solidFill>
                  <a:srgbClr val="CC0000"/>
                </a:solidFill>
                <a:latin typeface="Source Sans Pro"/>
                <a:ea typeface="Source Sans Pro"/>
                <a:cs typeface="Source Sans Pro"/>
                <a:sym typeface="Source Sans Pro"/>
              </a:rPr>
              <a:t>Garrison</a:t>
            </a:r>
            <a:endParaRPr sz="1200">
              <a:solidFill>
                <a:srgbClr val="CC0000"/>
              </a:solidFill>
            </a:endParaRPr>
          </a:p>
        </p:txBody>
      </p:sp>
      <p:sp>
        <p:nvSpPr>
          <p:cNvPr id="185" name="Google Shape;185;p20"/>
          <p:cNvSpPr txBox="1"/>
          <p:nvPr/>
        </p:nvSpPr>
        <p:spPr>
          <a:xfrm>
            <a:off x="1776600" y="1613725"/>
            <a:ext cx="11727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Source Sans Pro"/>
                <a:ea typeface="Source Sans Pro"/>
                <a:cs typeface="Source Sans Pro"/>
                <a:sym typeface="Source Sans Pro"/>
              </a:rPr>
              <a:t>Tazro Ohta</a:t>
            </a:r>
            <a:endParaRPr sz="1200">
              <a:solidFill>
                <a:schemeClr val="accent3"/>
              </a:solidFill>
            </a:endParaRPr>
          </a:p>
        </p:txBody>
      </p:sp>
      <p:sp>
        <p:nvSpPr>
          <p:cNvPr id="186" name="Google Shape;186;p20"/>
          <p:cNvSpPr txBox="1"/>
          <p:nvPr/>
        </p:nvSpPr>
        <p:spPr>
          <a:xfrm>
            <a:off x="292175" y="1815225"/>
            <a:ext cx="22245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Source Sans Pro"/>
                <a:ea typeface="Source Sans Pro"/>
                <a:cs typeface="Source Sans Pro"/>
                <a:sym typeface="Source Sans Pro"/>
              </a:rPr>
              <a:t>Alexander (Sasha) Wait Zaranek</a:t>
            </a:r>
            <a:endParaRPr sz="1200">
              <a:solidFill>
                <a:schemeClr val="accent3"/>
              </a:solidFill>
            </a:endParaRPr>
          </a:p>
        </p:txBody>
      </p:sp>
      <p:sp>
        <p:nvSpPr>
          <p:cNvPr id="187" name="Google Shape;187;p20"/>
          <p:cNvSpPr txBox="1"/>
          <p:nvPr/>
        </p:nvSpPr>
        <p:spPr>
          <a:xfrm>
            <a:off x="2728875" y="1012000"/>
            <a:ext cx="12072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Source Sans Pro"/>
                <a:ea typeface="Source Sans Pro"/>
                <a:cs typeface="Source Sans Pro"/>
                <a:sym typeface="Source Sans Pro"/>
              </a:rPr>
              <a:t>Sarah Zaranek</a:t>
            </a:r>
            <a:endParaRPr sz="1200">
              <a:solidFill>
                <a:schemeClr val="accent3"/>
              </a:solidFill>
            </a:endParaRPr>
          </a:p>
        </p:txBody>
      </p:sp>
      <p:sp>
        <p:nvSpPr>
          <p:cNvPr id="188" name="Google Shape;188;p20"/>
          <p:cNvSpPr txBox="1"/>
          <p:nvPr/>
        </p:nvSpPr>
        <p:spPr>
          <a:xfrm>
            <a:off x="581988" y="2394250"/>
            <a:ext cx="17238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Source Sans Pro"/>
                <a:ea typeface="Source Sans Pro"/>
                <a:cs typeface="Source Sans Pro"/>
                <a:sym typeface="Source Sans Pro"/>
              </a:rPr>
              <a:t>Bonface Munyoki</a:t>
            </a:r>
            <a:endParaRPr sz="1200">
              <a:solidFill>
                <a:schemeClr val="accent3"/>
              </a:solidFill>
            </a:endParaRPr>
          </a:p>
        </p:txBody>
      </p:sp>
      <p:sp>
        <p:nvSpPr>
          <p:cNvPr id="189" name="Google Shape;189;p20"/>
          <p:cNvSpPr txBox="1"/>
          <p:nvPr/>
        </p:nvSpPr>
        <p:spPr>
          <a:xfrm>
            <a:off x="5179213" y="1010125"/>
            <a:ext cx="14112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Josiah Seaman</a:t>
            </a:r>
            <a:endParaRPr sz="1200">
              <a:solidFill>
                <a:srgbClr val="CC0000"/>
              </a:solidFill>
            </a:endParaRPr>
          </a:p>
        </p:txBody>
      </p:sp>
      <p:sp>
        <p:nvSpPr>
          <p:cNvPr id="190" name="Google Shape;190;p20"/>
          <p:cNvSpPr txBox="1"/>
          <p:nvPr/>
        </p:nvSpPr>
        <p:spPr>
          <a:xfrm>
            <a:off x="5647975" y="1276850"/>
            <a:ext cx="14112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Simon Heumos</a:t>
            </a:r>
            <a:endParaRPr sz="1200">
              <a:solidFill>
                <a:srgbClr val="CC0000"/>
              </a:solidFill>
            </a:endParaRPr>
          </a:p>
        </p:txBody>
      </p:sp>
      <p:sp>
        <p:nvSpPr>
          <p:cNvPr id="191" name="Google Shape;191;p20"/>
          <p:cNvSpPr txBox="1"/>
          <p:nvPr/>
        </p:nvSpPr>
        <p:spPr>
          <a:xfrm>
            <a:off x="5132725" y="2977063"/>
            <a:ext cx="15129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Thomas Townsley</a:t>
            </a:r>
            <a:endParaRPr sz="1200">
              <a:solidFill>
                <a:srgbClr val="CC0000"/>
              </a:solidFill>
            </a:endParaRPr>
          </a:p>
        </p:txBody>
      </p:sp>
      <p:sp>
        <p:nvSpPr>
          <p:cNvPr id="192" name="Google Shape;192;p20"/>
          <p:cNvSpPr txBox="1"/>
          <p:nvPr/>
        </p:nvSpPr>
        <p:spPr>
          <a:xfrm>
            <a:off x="6656075" y="2926250"/>
            <a:ext cx="163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Dmytro Trybushni</a:t>
            </a:r>
            <a:endParaRPr sz="1200">
              <a:solidFill>
                <a:srgbClr val="CC0000"/>
              </a:solidFill>
            </a:endParaRPr>
          </a:p>
        </p:txBody>
      </p:sp>
      <p:sp>
        <p:nvSpPr>
          <p:cNvPr id="193" name="Google Shape;193;p20"/>
          <p:cNvSpPr txBox="1"/>
          <p:nvPr/>
        </p:nvSpPr>
        <p:spPr>
          <a:xfrm>
            <a:off x="7472400" y="3265838"/>
            <a:ext cx="163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Mark Seaman</a:t>
            </a:r>
            <a:endParaRPr sz="1200">
              <a:solidFill>
                <a:srgbClr val="CC0000"/>
              </a:solidFill>
            </a:endParaRPr>
          </a:p>
        </p:txBody>
      </p:sp>
      <p:sp>
        <p:nvSpPr>
          <p:cNvPr id="194" name="Google Shape;194;p20"/>
          <p:cNvSpPr txBox="1"/>
          <p:nvPr/>
        </p:nvSpPr>
        <p:spPr>
          <a:xfrm>
            <a:off x="4571988" y="3474125"/>
            <a:ext cx="14328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Njagi Mwaniki</a:t>
            </a:r>
            <a:endParaRPr sz="1200">
              <a:solidFill>
                <a:srgbClr val="CC0000"/>
              </a:solidFill>
            </a:endParaRPr>
          </a:p>
        </p:txBody>
      </p:sp>
      <p:sp>
        <p:nvSpPr>
          <p:cNvPr id="195" name="Google Shape;195;p20"/>
          <p:cNvSpPr txBox="1"/>
          <p:nvPr/>
        </p:nvSpPr>
        <p:spPr>
          <a:xfrm>
            <a:off x="6703675" y="1500575"/>
            <a:ext cx="13344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Jörg Hagmann</a:t>
            </a:r>
            <a:endParaRPr sz="1200">
              <a:solidFill>
                <a:srgbClr val="CC0000"/>
              </a:solidFill>
            </a:endParaRPr>
          </a:p>
        </p:txBody>
      </p:sp>
      <p:sp>
        <p:nvSpPr>
          <p:cNvPr id="196" name="Google Shape;196;p20"/>
          <p:cNvSpPr txBox="1"/>
          <p:nvPr/>
        </p:nvSpPr>
        <p:spPr>
          <a:xfrm>
            <a:off x="6912150" y="1827138"/>
            <a:ext cx="163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Stacie Seaman</a:t>
            </a:r>
            <a:endParaRPr sz="1200">
              <a:solidFill>
                <a:srgbClr val="CC0000"/>
              </a:solidFill>
            </a:endParaRPr>
          </a:p>
        </p:txBody>
      </p:sp>
      <p:sp>
        <p:nvSpPr>
          <p:cNvPr id="197" name="Google Shape;197;p20"/>
          <p:cNvSpPr txBox="1"/>
          <p:nvPr/>
        </p:nvSpPr>
        <p:spPr>
          <a:xfrm>
            <a:off x="6172950" y="3537088"/>
            <a:ext cx="19215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Toshiyuki Yokoyama</a:t>
            </a:r>
            <a:endParaRPr sz="1200">
              <a:solidFill>
                <a:srgbClr val="CC0000"/>
              </a:solidFill>
            </a:endParaRPr>
          </a:p>
        </p:txBody>
      </p:sp>
      <p:sp>
        <p:nvSpPr>
          <p:cNvPr id="198" name="Google Shape;198;p20"/>
          <p:cNvSpPr txBox="1"/>
          <p:nvPr/>
        </p:nvSpPr>
        <p:spPr>
          <a:xfrm>
            <a:off x="7660920" y="2449400"/>
            <a:ext cx="10269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Torsten Pook</a:t>
            </a:r>
            <a:endParaRPr sz="1200">
              <a:solidFill>
                <a:srgbClr val="CC0000"/>
              </a:solidFill>
            </a:endParaRPr>
          </a:p>
        </p:txBody>
      </p:sp>
      <p:sp>
        <p:nvSpPr>
          <p:cNvPr id="199" name="Google Shape;199;p20"/>
          <p:cNvSpPr txBox="1"/>
          <p:nvPr/>
        </p:nvSpPr>
        <p:spPr>
          <a:xfrm>
            <a:off x="3849875" y="3058475"/>
            <a:ext cx="163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Christian Kubica</a:t>
            </a:r>
            <a:endParaRPr sz="1200">
              <a:solidFill>
                <a:srgbClr val="CC0000"/>
              </a:solidFill>
            </a:endParaRPr>
          </a:p>
        </p:txBody>
      </p:sp>
      <p:sp>
        <p:nvSpPr>
          <p:cNvPr id="200" name="Google Shape;200;p20"/>
          <p:cNvSpPr txBox="1"/>
          <p:nvPr/>
        </p:nvSpPr>
        <p:spPr>
          <a:xfrm>
            <a:off x="6762000" y="2165050"/>
            <a:ext cx="11727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Hannah Sewell</a:t>
            </a:r>
            <a:endParaRPr sz="1200">
              <a:solidFill>
                <a:srgbClr val="CC0000"/>
              </a:solidFill>
            </a:endParaRPr>
          </a:p>
        </p:txBody>
      </p:sp>
      <p:sp>
        <p:nvSpPr>
          <p:cNvPr id="201" name="Google Shape;201;p20"/>
          <p:cNvSpPr txBox="1"/>
          <p:nvPr/>
        </p:nvSpPr>
        <p:spPr>
          <a:xfrm>
            <a:off x="7713575" y="3550325"/>
            <a:ext cx="163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Artem Tarasov</a:t>
            </a:r>
            <a:endParaRPr sz="1200">
              <a:solidFill>
                <a:srgbClr val="CC0000"/>
              </a:solidFill>
            </a:endParaRPr>
          </a:p>
        </p:txBody>
      </p:sp>
      <p:sp>
        <p:nvSpPr>
          <p:cNvPr id="202" name="Google Shape;202;p20"/>
          <p:cNvSpPr txBox="1"/>
          <p:nvPr/>
        </p:nvSpPr>
        <p:spPr>
          <a:xfrm>
            <a:off x="6723075" y="2627900"/>
            <a:ext cx="12657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Robert Fornof</a:t>
            </a:r>
            <a:endParaRPr sz="1200">
              <a:solidFill>
                <a:srgbClr val="CC0000"/>
              </a:solidFill>
            </a:endParaRPr>
          </a:p>
        </p:txBody>
      </p:sp>
      <p:sp>
        <p:nvSpPr>
          <p:cNvPr id="203" name="Google Shape;203;p20"/>
          <p:cNvSpPr txBox="1"/>
          <p:nvPr/>
        </p:nvSpPr>
        <p:spPr>
          <a:xfrm>
            <a:off x="6770775" y="1067475"/>
            <a:ext cx="10269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Eloi Durant</a:t>
            </a:r>
            <a:endParaRPr sz="1200">
              <a:solidFill>
                <a:srgbClr val="CC0000"/>
              </a:solidFill>
            </a:endParaRPr>
          </a:p>
        </p:txBody>
      </p:sp>
      <p:sp>
        <p:nvSpPr>
          <p:cNvPr id="204" name="Google Shape;204;p20"/>
          <p:cNvSpPr txBox="1"/>
          <p:nvPr/>
        </p:nvSpPr>
        <p:spPr>
          <a:xfrm>
            <a:off x="5710975" y="3265850"/>
            <a:ext cx="163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Kaytie Innamorati</a:t>
            </a:r>
            <a:endParaRPr sz="1200">
              <a:solidFill>
                <a:srgbClr val="CC0000"/>
              </a:solidFill>
            </a:endParaRPr>
          </a:p>
        </p:txBody>
      </p:sp>
      <p:sp>
        <p:nvSpPr>
          <p:cNvPr id="205" name="Google Shape;205;p20"/>
          <p:cNvSpPr txBox="1"/>
          <p:nvPr/>
        </p:nvSpPr>
        <p:spPr>
          <a:xfrm>
            <a:off x="5209663" y="1619325"/>
            <a:ext cx="163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Jerven Bolleman</a:t>
            </a:r>
            <a:endParaRPr sz="1200">
              <a:solidFill>
                <a:srgbClr val="CC0000"/>
              </a:solidFill>
            </a:endParaRPr>
          </a:p>
        </p:txBody>
      </p:sp>
      <p:sp>
        <p:nvSpPr>
          <p:cNvPr id="206" name="Google Shape;206;p20"/>
          <p:cNvSpPr txBox="1"/>
          <p:nvPr/>
        </p:nvSpPr>
        <p:spPr>
          <a:xfrm>
            <a:off x="7784150" y="1625963"/>
            <a:ext cx="13344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Travis Clark</a:t>
            </a:r>
            <a:endParaRPr sz="1200">
              <a:solidFill>
                <a:srgbClr val="CC0000"/>
              </a:solidFill>
            </a:endParaRPr>
          </a:p>
        </p:txBody>
      </p:sp>
      <p:sp>
        <p:nvSpPr>
          <p:cNvPr id="207" name="Google Shape;207;p20"/>
          <p:cNvSpPr txBox="1"/>
          <p:nvPr/>
        </p:nvSpPr>
        <p:spPr>
          <a:xfrm>
            <a:off x="7584725" y="1250200"/>
            <a:ext cx="163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Jack Tierney</a:t>
            </a:r>
            <a:endParaRPr sz="1200">
              <a:solidFill>
                <a:srgbClr val="CC0000"/>
              </a:solidFill>
            </a:endParaRPr>
          </a:p>
        </p:txBody>
      </p:sp>
      <p:sp>
        <p:nvSpPr>
          <p:cNvPr id="208" name="Google Shape;208;p20"/>
          <p:cNvSpPr txBox="1"/>
          <p:nvPr/>
        </p:nvSpPr>
        <p:spPr>
          <a:xfrm>
            <a:off x="3392725" y="3366000"/>
            <a:ext cx="163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Source Sans Pro"/>
                <a:ea typeface="Source Sans Pro"/>
                <a:cs typeface="Source Sans Pro"/>
                <a:sym typeface="Source Sans Pro"/>
              </a:rPr>
              <a:t>Jacob Windsor</a:t>
            </a:r>
            <a:endParaRPr sz="1200">
              <a:solidFill>
                <a:srgbClr val="CC0000"/>
              </a:solidFill>
            </a:endParaRPr>
          </a:p>
        </p:txBody>
      </p:sp>
      <p:sp>
        <p:nvSpPr>
          <p:cNvPr id="209" name="Google Shape;209;p20"/>
          <p:cNvSpPr txBox="1"/>
          <p:nvPr/>
        </p:nvSpPr>
        <p:spPr>
          <a:xfrm>
            <a:off x="270825" y="3909513"/>
            <a:ext cx="2398200" cy="9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Source Sans Pro"/>
                <a:ea typeface="Source Sans Pro"/>
                <a:cs typeface="Source Sans Pro"/>
                <a:sym typeface="Source Sans Pro"/>
              </a:rPr>
              <a:t>Biohackathon groups</a:t>
            </a:r>
            <a:endParaRPr b="1" sz="1300">
              <a:latin typeface="Source Sans Pro"/>
              <a:ea typeface="Source Sans Pro"/>
              <a:cs typeface="Source Sans Pro"/>
              <a:sym typeface="Source Sans Pro"/>
            </a:endParaRPr>
          </a:p>
          <a:p>
            <a:pPr indent="-298450" lvl="0" marL="457200" rtl="0" algn="l">
              <a:spcBef>
                <a:spcPts val="0"/>
              </a:spcBef>
              <a:spcAft>
                <a:spcPts val="0"/>
              </a:spcAft>
              <a:buClr>
                <a:schemeClr val="accent3"/>
              </a:buClr>
              <a:buSzPts val="1100"/>
              <a:buFont typeface="Source Sans Pro"/>
              <a:buChar char="●"/>
            </a:pPr>
            <a:r>
              <a:rPr b="1" lang="en" sz="1100">
                <a:solidFill>
                  <a:schemeClr val="accent3"/>
                </a:solidFill>
                <a:latin typeface="Source Sans Pro"/>
                <a:ea typeface="Source Sans Pro"/>
                <a:cs typeface="Source Sans Pro"/>
                <a:sym typeface="Source Sans Pro"/>
              </a:rPr>
              <a:t>Public Sequence Resource</a:t>
            </a:r>
            <a:endParaRPr b="1" sz="1100">
              <a:solidFill>
                <a:schemeClr val="accent3"/>
              </a:solidFill>
              <a:latin typeface="Source Sans Pro"/>
              <a:ea typeface="Source Sans Pro"/>
              <a:cs typeface="Source Sans Pro"/>
              <a:sym typeface="Source Sans Pro"/>
            </a:endParaRPr>
          </a:p>
          <a:p>
            <a:pPr indent="-298450" lvl="0" marL="457200" rtl="0" algn="l">
              <a:spcBef>
                <a:spcPts val="0"/>
              </a:spcBef>
              <a:spcAft>
                <a:spcPts val="0"/>
              </a:spcAft>
              <a:buClr>
                <a:srgbClr val="CC0000"/>
              </a:buClr>
              <a:buSzPts val="1100"/>
              <a:buFont typeface="Source Sans Pro"/>
              <a:buChar char="●"/>
            </a:pPr>
            <a:r>
              <a:rPr b="1" lang="en" sz="1100">
                <a:solidFill>
                  <a:srgbClr val="CC0000"/>
                </a:solidFill>
                <a:latin typeface="Source Sans Pro"/>
                <a:ea typeface="Source Sans Pro"/>
                <a:cs typeface="Source Sans Pro"/>
                <a:sym typeface="Source Sans Pro"/>
              </a:rPr>
              <a:t>Pangenome</a:t>
            </a:r>
            <a:endParaRPr b="1" sz="1100">
              <a:solidFill>
                <a:srgbClr val="CC0000"/>
              </a:solidFill>
              <a:latin typeface="Source Sans Pro"/>
              <a:ea typeface="Source Sans Pro"/>
              <a:cs typeface="Source Sans Pro"/>
              <a:sym typeface="Source Sans Pro"/>
            </a:endParaRPr>
          </a:p>
          <a:p>
            <a:pPr indent="-298450" lvl="0" marL="457200" rtl="0" algn="l">
              <a:spcBef>
                <a:spcPts val="0"/>
              </a:spcBef>
              <a:spcAft>
                <a:spcPts val="0"/>
              </a:spcAft>
              <a:buClr>
                <a:srgbClr val="38761D"/>
              </a:buClr>
              <a:buSzPts val="1100"/>
              <a:buFont typeface="Source Sans Pro"/>
              <a:buChar char="●"/>
            </a:pPr>
            <a:r>
              <a:rPr b="1" lang="en" sz="1100">
                <a:solidFill>
                  <a:srgbClr val="38761D"/>
                </a:solidFill>
                <a:latin typeface="Source Sans Pro"/>
                <a:ea typeface="Source Sans Pro"/>
                <a:cs typeface="Source Sans Pro"/>
                <a:sym typeface="Source Sans Pro"/>
              </a:rPr>
              <a:t>Ontology</a:t>
            </a:r>
            <a:endParaRPr b="1" sz="1100">
              <a:solidFill>
                <a:srgbClr val="38761D"/>
              </a:solidFill>
              <a:latin typeface="Source Sans Pro"/>
              <a:ea typeface="Source Sans Pro"/>
              <a:cs typeface="Source Sans Pro"/>
              <a:sym typeface="Source Sans Pro"/>
            </a:endParaRPr>
          </a:p>
        </p:txBody>
      </p:sp>
      <p:sp>
        <p:nvSpPr>
          <p:cNvPr id="210" name="Google Shape;210;p20"/>
          <p:cNvSpPr txBox="1"/>
          <p:nvPr/>
        </p:nvSpPr>
        <p:spPr>
          <a:xfrm>
            <a:off x="2000550" y="3198638"/>
            <a:ext cx="13344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Source Sans Pro"/>
                <a:ea typeface="Source Sans Pro"/>
                <a:cs typeface="Source Sans Pro"/>
                <a:sym typeface="Source Sans Pro"/>
              </a:rPr>
              <a:t>Robert Hoehndorf</a:t>
            </a:r>
            <a:endParaRPr sz="1200">
              <a:solidFill>
                <a:srgbClr val="38761D"/>
              </a:solidFill>
            </a:endParaRPr>
          </a:p>
        </p:txBody>
      </p:sp>
      <p:sp>
        <p:nvSpPr>
          <p:cNvPr id="211" name="Google Shape;211;p20"/>
          <p:cNvSpPr txBox="1"/>
          <p:nvPr/>
        </p:nvSpPr>
        <p:spPr>
          <a:xfrm>
            <a:off x="118425" y="2742450"/>
            <a:ext cx="19215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8761D"/>
                </a:solidFill>
                <a:latin typeface="Source Sans Pro"/>
                <a:ea typeface="Source Sans Pro"/>
                <a:cs typeface="Source Sans Pro"/>
                <a:sym typeface="Source Sans Pro"/>
              </a:rPr>
              <a:t>Núria Queralt-Rosinach</a:t>
            </a:r>
            <a:endParaRPr sz="1200">
              <a:solidFill>
                <a:srgbClr val="38761D"/>
              </a:solidFill>
            </a:endParaRPr>
          </a:p>
        </p:txBody>
      </p:sp>
      <p:sp>
        <p:nvSpPr>
          <p:cNvPr id="212" name="Google Shape;212;p20"/>
          <p:cNvSpPr txBox="1"/>
          <p:nvPr/>
        </p:nvSpPr>
        <p:spPr>
          <a:xfrm>
            <a:off x="610675" y="3421175"/>
            <a:ext cx="12072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Source Sans Pro"/>
                <a:ea typeface="Source Sans Pro"/>
                <a:cs typeface="Source Sans Pro"/>
                <a:sym typeface="Source Sans Pro"/>
              </a:rPr>
              <a:t>Susan Bello</a:t>
            </a:r>
            <a:endParaRPr sz="1200">
              <a:solidFill>
                <a:srgbClr val="38761D"/>
              </a:solidFill>
            </a:endParaRPr>
          </a:p>
        </p:txBody>
      </p:sp>
      <p:sp>
        <p:nvSpPr>
          <p:cNvPr id="213" name="Google Shape;213;p20"/>
          <p:cNvSpPr txBox="1"/>
          <p:nvPr/>
        </p:nvSpPr>
        <p:spPr>
          <a:xfrm>
            <a:off x="1897200" y="3554088"/>
            <a:ext cx="12072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Source Sans Pro"/>
                <a:ea typeface="Source Sans Pro"/>
                <a:cs typeface="Source Sans Pro"/>
                <a:sym typeface="Source Sans Pro"/>
              </a:rPr>
              <a:t>Claus Weiland</a:t>
            </a:r>
            <a:endParaRPr sz="1200">
              <a:solidFill>
                <a:srgbClr val="38761D"/>
              </a:solidFill>
            </a:endParaRPr>
          </a:p>
        </p:txBody>
      </p:sp>
      <p:sp>
        <p:nvSpPr>
          <p:cNvPr id="214" name="Google Shape;214;p20"/>
          <p:cNvSpPr txBox="1"/>
          <p:nvPr/>
        </p:nvSpPr>
        <p:spPr>
          <a:xfrm>
            <a:off x="2249100" y="2860813"/>
            <a:ext cx="15129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Source Sans Pro"/>
                <a:ea typeface="Source Sans Pro"/>
                <a:cs typeface="Source Sans Pro"/>
                <a:sym typeface="Source Sans Pro"/>
              </a:rPr>
              <a:t>Philippe Rocca-Serra</a:t>
            </a:r>
            <a:endParaRPr sz="1200">
              <a:solidFill>
                <a:srgbClr val="38761D"/>
              </a:solidFill>
            </a:endParaRPr>
          </a:p>
        </p:txBody>
      </p:sp>
      <p:sp>
        <p:nvSpPr>
          <p:cNvPr id="215" name="Google Shape;215;p20"/>
          <p:cNvSpPr txBox="1"/>
          <p:nvPr/>
        </p:nvSpPr>
        <p:spPr>
          <a:xfrm>
            <a:off x="858875" y="3097025"/>
            <a:ext cx="12072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Source Sans Pro"/>
                <a:ea typeface="Source Sans Pro"/>
                <a:cs typeface="Source Sans Pro"/>
                <a:sym typeface="Source Sans Pro"/>
              </a:rPr>
              <a:t>Paul Schofield</a:t>
            </a:r>
            <a:endParaRPr sz="1200">
              <a:solidFill>
                <a:srgbClr val="38761D"/>
              </a:solidFill>
            </a:endParaRPr>
          </a:p>
        </p:txBody>
      </p:sp>
      <p:pic>
        <p:nvPicPr>
          <p:cNvPr id="216" name="Google Shape;216;p20"/>
          <p:cNvPicPr preferRelativeResize="0"/>
          <p:nvPr/>
        </p:nvPicPr>
        <p:blipFill>
          <a:blip r:embed="rId6">
            <a:alphaModFix/>
          </a:blip>
          <a:stretch>
            <a:fillRect/>
          </a:stretch>
        </p:blipFill>
        <p:spPr>
          <a:xfrm>
            <a:off x="5564622" y="4114711"/>
            <a:ext cx="1924704" cy="623400"/>
          </a:xfrm>
          <a:prstGeom prst="rect">
            <a:avLst/>
          </a:prstGeom>
          <a:noFill/>
          <a:ln>
            <a:noFill/>
          </a:ln>
        </p:spPr>
      </p:pic>
      <p:pic>
        <p:nvPicPr>
          <p:cNvPr id="217" name="Google Shape;217;p20"/>
          <p:cNvPicPr preferRelativeResize="0"/>
          <p:nvPr/>
        </p:nvPicPr>
        <p:blipFill>
          <a:blip r:embed="rId7">
            <a:alphaModFix/>
          </a:blip>
          <a:stretch>
            <a:fillRect/>
          </a:stretch>
        </p:blipFill>
        <p:spPr>
          <a:xfrm>
            <a:off x="7584725" y="4159338"/>
            <a:ext cx="1432800" cy="5117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21"/>
          <p:cNvSpPr txBox="1"/>
          <p:nvPr>
            <p:ph idx="1" type="body"/>
          </p:nvPr>
        </p:nvSpPr>
        <p:spPr>
          <a:xfrm>
            <a:off x="0" y="-61000"/>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rPr>
              <a:t>Reviewer 1</a:t>
            </a:r>
            <a:endParaRPr b="1" sz="1100">
              <a:solidFill>
                <a:srgbClr val="000000"/>
              </a:solidFill>
            </a:endParaRPr>
          </a:p>
          <a:p>
            <a:pPr indent="-298450" lvl="0" marL="457200" rtl="0" algn="l">
              <a:spcBef>
                <a:spcPts val="1600"/>
              </a:spcBef>
              <a:spcAft>
                <a:spcPts val="0"/>
              </a:spcAft>
              <a:buClr>
                <a:srgbClr val="38761D"/>
              </a:buClr>
              <a:buSzPts val="1100"/>
              <a:buChar char="●"/>
            </a:pPr>
            <a:r>
              <a:rPr lang="en" sz="1100">
                <a:solidFill>
                  <a:srgbClr val="38761D"/>
                </a:solidFill>
              </a:rPr>
              <a:t>FAIRness of SASS-CoV-2 sequence is a real concern, since GISAID (the main archive of such data) has a license that forbids data reuse to build a web application, and its policy on API use is murky. This project is a nice step towards an </a:t>
            </a:r>
            <a:r>
              <a:rPr b="1" lang="en" sz="1100">
                <a:solidFill>
                  <a:srgbClr val="38761D"/>
                </a:solidFill>
              </a:rPr>
              <a:t>unrestricted resource</a:t>
            </a:r>
            <a:r>
              <a:rPr lang="en" sz="1100">
                <a:solidFill>
                  <a:srgbClr val="38761D"/>
                </a:solidFill>
              </a:rPr>
              <a:t>.</a:t>
            </a:r>
            <a:endParaRPr sz="1100">
              <a:solidFill>
                <a:srgbClr val="38761D"/>
              </a:solidFill>
            </a:endParaRPr>
          </a:p>
          <a:p>
            <a:pPr indent="-298450" lvl="0" marL="457200" rtl="0" algn="l">
              <a:spcBef>
                <a:spcPts val="0"/>
              </a:spcBef>
              <a:spcAft>
                <a:spcPts val="0"/>
              </a:spcAft>
              <a:buClr>
                <a:srgbClr val="990000"/>
              </a:buClr>
              <a:buSzPts val="1100"/>
              <a:buChar char="●"/>
            </a:pPr>
            <a:r>
              <a:rPr lang="en" sz="1100">
                <a:solidFill>
                  <a:srgbClr val="990000"/>
                </a:solidFill>
              </a:rPr>
              <a:t>The open science part is explained wonderfully. What is missing  is </a:t>
            </a:r>
            <a:r>
              <a:rPr b="1" lang="en" sz="1100">
                <a:solidFill>
                  <a:srgbClr val="990000"/>
                </a:solidFill>
              </a:rPr>
              <a:t>a description of how a community centered on this project can be assembled</a:t>
            </a:r>
            <a:r>
              <a:rPr lang="en" sz="1100">
                <a:solidFill>
                  <a:srgbClr val="990000"/>
                </a:solidFill>
              </a:rPr>
              <a:t>. Since the project has been born in a virtual biohackathon, the community is already there. Still, the abstract does not make that clear.</a:t>
            </a:r>
            <a:endParaRPr sz="1100">
              <a:solidFill>
                <a:srgbClr val="990000"/>
              </a:solidFill>
            </a:endParaRPr>
          </a:p>
          <a:p>
            <a:pPr indent="-298450" lvl="0" marL="457200" rtl="0" algn="l">
              <a:spcBef>
                <a:spcPts val="0"/>
              </a:spcBef>
              <a:spcAft>
                <a:spcPts val="0"/>
              </a:spcAft>
              <a:buClr>
                <a:srgbClr val="990000"/>
              </a:buClr>
              <a:buSzPts val="1100"/>
              <a:buChar char="●"/>
            </a:pPr>
            <a:r>
              <a:rPr lang="en" sz="1100">
                <a:solidFill>
                  <a:srgbClr val="990000"/>
                </a:solidFill>
              </a:rPr>
              <a:t>The website and the repo do not really make a good effort towards </a:t>
            </a:r>
            <a:r>
              <a:rPr b="1" lang="en" sz="1100">
                <a:solidFill>
                  <a:srgbClr val="990000"/>
                </a:solidFill>
              </a:rPr>
              <a:t>attracting</a:t>
            </a:r>
            <a:r>
              <a:rPr lang="en" sz="1100">
                <a:solidFill>
                  <a:srgbClr val="990000"/>
                </a:solidFill>
              </a:rPr>
              <a:t> new developers.</a:t>
            </a:r>
            <a:endParaRPr sz="1100">
              <a:solidFill>
                <a:srgbClr val="990000"/>
              </a:solidFill>
            </a:endParaRPr>
          </a:p>
          <a:p>
            <a:pPr indent="0" lvl="0" marL="0" rtl="0" algn="l">
              <a:spcBef>
                <a:spcPts val="1600"/>
              </a:spcBef>
              <a:spcAft>
                <a:spcPts val="0"/>
              </a:spcAft>
              <a:buNone/>
            </a:pPr>
            <a:r>
              <a:rPr b="1" lang="en" sz="1100">
                <a:solidFill>
                  <a:srgbClr val="000000"/>
                </a:solidFill>
              </a:rPr>
              <a:t>Reviewer 2</a:t>
            </a:r>
            <a:endParaRPr b="1" sz="1100">
              <a:solidFill>
                <a:srgbClr val="000000"/>
              </a:solidFill>
            </a:endParaRPr>
          </a:p>
          <a:p>
            <a:pPr indent="-298450" lvl="0" marL="457200" rtl="0" algn="l">
              <a:spcBef>
                <a:spcPts val="1600"/>
              </a:spcBef>
              <a:spcAft>
                <a:spcPts val="0"/>
              </a:spcAft>
              <a:buClr>
                <a:srgbClr val="434343"/>
              </a:buClr>
              <a:buSzPts val="1100"/>
              <a:buChar char="●"/>
            </a:pPr>
            <a:r>
              <a:rPr lang="en" sz="1100">
                <a:solidFill>
                  <a:srgbClr val="434343"/>
                </a:solidFill>
              </a:rPr>
              <a:t>My one piece of feedback for the project (not the talk) is some people may prefer to go more open than just CC-BY. CC0 is even better practice, so it would be nice to offer the option to opt-in for more open.</a:t>
            </a:r>
            <a:endParaRPr sz="1100">
              <a:solidFill>
                <a:srgbClr val="434343"/>
              </a:solidFill>
              <a:latin typeface="Arial"/>
              <a:ea typeface="Arial"/>
              <a:cs typeface="Arial"/>
              <a:sym typeface="Arial"/>
            </a:endParaRPr>
          </a:p>
          <a:p>
            <a:pPr indent="0" lvl="0" marL="0" rtl="0" algn="l">
              <a:spcBef>
                <a:spcPts val="1600"/>
              </a:spcBef>
              <a:spcAft>
                <a:spcPts val="0"/>
              </a:spcAft>
              <a:buNone/>
            </a:pPr>
            <a:r>
              <a:rPr b="1" lang="en" sz="1100">
                <a:solidFill>
                  <a:srgbClr val="000000"/>
                </a:solidFill>
              </a:rPr>
              <a:t>Reviewer 3</a:t>
            </a:r>
            <a:endParaRPr sz="1100">
              <a:solidFill>
                <a:srgbClr val="38761D"/>
              </a:solidFill>
              <a:latin typeface="Arial"/>
              <a:ea typeface="Arial"/>
              <a:cs typeface="Arial"/>
              <a:sym typeface="Arial"/>
            </a:endParaRPr>
          </a:p>
          <a:p>
            <a:pPr indent="-298450" lvl="0" marL="457200" rtl="0" algn="l">
              <a:spcBef>
                <a:spcPts val="1600"/>
              </a:spcBef>
              <a:spcAft>
                <a:spcPts val="0"/>
              </a:spcAft>
              <a:buClr>
                <a:srgbClr val="38761D"/>
              </a:buClr>
              <a:buSzPts val="1100"/>
              <a:buChar char="●"/>
            </a:pPr>
            <a:r>
              <a:rPr lang="en" sz="1100">
                <a:solidFill>
                  <a:srgbClr val="38761D"/>
                </a:solidFill>
                <a:latin typeface="Arial"/>
                <a:ea typeface="Arial"/>
                <a:cs typeface="Arial"/>
                <a:sym typeface="Arial"/>
              </a:rPr>
              <a:t>The novelty of this abstract is that it provides the </a:t>
            </a:r>
            <a:r>
              <a:rPr b="1" lang="en" sz="1100">
                <a:solidFill>
                  <a:srgbClr val="38761D"/>
                </a:solidFill>
                <a:latin typeface="Arial"/>
                <a:ea typeface="Arial"/>
                <a:cs typeface="Arial"/>
                <a:sym typeface="Arial"/>
              </a:rPr>
              <a:t>analysis tools and the data all in one place</a:t>
            </a:r>
            <a:r>
              <a:rPr lang="en" sz="1100">
                <a:solidFill>
                  <a:srgbClr val="38761D"/>
                </a:solidFill>
                <a:latin typeface="Arial"/>
                <a:ea typeface="Arial"/>
                <a:cs typeface="Arial"/>
                <a:sym typeface="Arial"/>
              </a:rPr>
              <a:t>. Most other repositories I’ve seen I this realm either have the data analysis tools (e.g. Nextrain</a:t>
            </a:r>
            <a:r>
              <a:rPr lang="en" sz="1100">
                <a:solidFill>
                  <a:srgbClr val="38761D"/>
                </a:solidFill>
                <a:uFill>
                  <a:noFill/>
                </a:uFill>
                <a:latin typeface="Arial"/>
                <a:ea typeface="Arial"/>
                <a:cs typeface="Arial"/>
                <a:sym typeface="Arial"/>
                <a:hlinkClick r:id="rId3">
                  <a:extLst>
                    <a:ext uri="{A12FA001-AC4F-418D-AE19-62706E023703}">
                      <ahyp:hlinkClr val="tx"/>
                    </a:ext>
                  </a:extLst>
                </a:hlinkClick>
              </a:rPr>
              <a:t> </a:t>
            </a:r>
            <a:r>
              <a:rPr lang="en" sz="1100" u="sng">
                <a:solidFill>
                  <a:srgbClr val="38761D"/>
                </a:solidFill>
                <a:latin typeface="Arial"/>
                <a:ea typeface="Arial"/>
                <a:cs typeface="Arial"/>
                <a:sym typeface="Arial"/>
                <a:hlinkClick r:id="rId4">
                  <a:extLst>
                    <a:ext uri="{A12FA001-AC4F-418D-AE19-62706E023703}">
                      <ahyp:hlinkClr val="tx"/>
                    </a:ext>
                  </a:extLst>
                </a:hlinkClick>
              </a:rPr>
              <a:t>https://github.com/nextstrain/ncov</a:t>
            </a:r>
            <a:r>
              <a:rPr lang="en" sz="1100">
                <a:solidFill>
                  <a:srgbClr val="38761D"/>
                </a:solidFill>
                <a:latin typeface="Arial"/>
                <a:ea typeface="Arial"/>
                <a:cs typeface="Arial"/>
                <a:sym typeface="Arial"/>
              </a:rPr>
              <a:t>) or the data (e.g. GISAID) but not both.</a:t>
            </a:r>
            <a:endParaRPr sz="1100">
              <a:solidFill>
                <a:srgbClr val="38761D"/>
              </a:solidFill>
              <a:latin typeface="Arial"/>
              <a:ea typeface="Arial"/>
              <a:cs typeface="Arial"/>
              <a:sym typeface="Arial"/>
            </a:endParaRPr>
          </a:p>
          <a:p>
            <a:pPr indent="-298450" lvl="0" marL="457200" rtl="0" algn="l">
              <a:spcBef>
                <a:spcPts val="0"/>
              </a:spcBef>
              <a:spcAft>
                <a:spcPts val="0"/>
              </a:spcAft>
              <a:buClr>
                <a:srgbClr val="990000"/>
              </a:buClr>
              <a:buSzPts val="1100"/>
              <a:buFont typeface="Arial"/>
              <a:buChar char="●"/>
            </a:pPr>
            <a:r>
              <a:rPr lang="en" sz="1100">
                <a:solidFill>
                  <a:srgbClr val="990000"/>
                </a:solidFill>
              </a:rPr>
              <a:t>I didn't see an output example but I know what a pangenome is.</a:t>
            </a:r>
            <a:endParaRPr sz="1100">
              <a:solidFill>
                <a:srgbClr val="990000"/>
              </a:solidFill>
            </a:endParaRPr>
          </a:p>
          <a:p>
            <a:pPr indent="-298450" lvl="0" marL="457200" rtl="0" algn="l">
              <a:spcBef>
                <a:spcPts val="0"/>
              </a:spcBef>
              <a:spcAft>
                <a:spcPts val="0"/>
              </a:spcAft>
              <a:buClr>
                <a:srgbClr val="990000"/>
              </a:buClr>
              <a:buSzPts val="1100"/>
              <a:buChar char="●"/>
            </a:pPr>
            <a:r>
              <a:rPr lang="en" sz="1100">
                <a:solidFill>
                  <a:srgbClr val="990000"/>
                </a:solidFill>
              </a:rPr>
              <a:t>The computation is done on the cloud. I didn't want to a upload a test sequence (like the one of the reference strains) because I didn't know if that was appropriate (i.e. it could change the pan genome and I</a:t>
            </a:r>
            <a:r>
              <a:rPr b="1" lang="en" sz="1100">
                <a:solidFill>
                  <a:srgbClr val="990000"/>
                </a:solidFill>
              </a:rPr>
              <a:t> don't know what QC checks are in the pipeline</a:t>
            </a:r>
            <a:r>
              <a:rPr lang="en" sz="1100">
                <a:solidFill>
                  <a:srgbClr val="990000"/>
                </a:solidFill>
              </a:rPr>
              <a:t>).</a:t>
            </a:r>
            <a:endParaRPr sz="1100">
              <a:solidFill>
                <a:srgbClr val="990000"/>
              </a:solidFill>
            </a:endParaRPr>
          </a:p>
          <a:p>
            <a:pPr indent="-298450" lvl="0" marL="457200" rtl="0" algn="l">
              <a:spcBef>
                <a:spcPts val="0"/>
              </a:spcBef>
              <a:spcAft>
                <a:spcPts val="0"/>
              </a:spcAft>
              <a:buClr>
                <a:srgbClr val="38761D"/>
              </a:buClr>
              <a:buSzPts val="1100"/>
              <a:buFont typeface="Arial"/>
              <a:buChar char="●"/>
            </a:pPr>
            <a:r>
              <a:rPr lang="en" sz="1100">
                <a:solidFill>
                  <a:srgbClr val="38761D"/>
                </a:solidFill>
                <a:latin typeface="Arial"/>
                <a:ea typeface="Arial"/>
                <a:cs typeface="Arial"/>
                <a:sym typeface="Arial"/>
              </a:rPr>
              <a:t>This project lets the user upload Sars-Cov-2 viral sequences and then then it computes a pan-genome based on all the genomes available. The novelty of this abstract is that it provides the data analysis tools and the data all in one place. I think this abstract would make a good poster since a lot more functionality needs to be added to this project  before it is widely used.  For example, </a:t>
            </a:r>
            <a:r>
              <a:rPr b="1" lang="en" sz="1100">
                <a:solidFill>
                  <a:srgbClr val="38761D"/>
                </a:solidFill>
                <a:latin typeface="Arial"/>
                <a:ea typeface="Arial"/>
                <a:cs typeface="Arial"/>
                <a:sym typeface="Arial"/>
              </a:rPr>
              <a:t>it would be nice if users could download the uploaded sequences, select which genomes to include/exclude in the pangenome data analysis, etc. </a:t>
            </a:r>
            <a:endParaRPr b="1" sz="1100">
              <a:solidFill>
                <a:srgbClr val="38761D"/>
              </a:solidFill>
              <a:latin typeface="Arial"/>
              <a:ea typeface="Arial"/>
              <a:cs typeface="Arial"/>
              <a:sym typeface="Arial"/>
            </a:endParaRPr>
          </a:p>
          <a:p>
            <a:pPr indent="-298450" lvl="0" marL="457200" rtl="0" algn="l">
              <a:spcBef>
                <a:spcPts val="0"/>
              </a:spcBef>
              <a:spcAft>
                <a:spcPts val="0"/>
              </a:spcAft>
              <a:buClr>
                <a:srgbClr val="434343"/>
              </a:buClr>
              <a:buSzPts val="1100"/>
              <a:buChar char="●"/>
            </a:pPr>
            <a:r>
              <a:rPr lang="en" sz="1100">
                <a:solidFill>
                  <a:srgbClr val="434343"/>
                </a:solidFill>
              </a:rPr>
              <a:t>Could the authors provide a description of quality checks performed on the genomes that are uploaded? E.g., a check for duplicated entries.</a:t>
            </a:r>
            <a:endParaRPr sz="1100">
              <a:solidFill>
                <a:srgbClr val="434343"/>
              </a:solidFill>
            </a:endParaRPr>
          </a:p>
        </p:txBody>
      </p:sp>
      <p:sp>
        <p:nvSpPr>
          <p:cNvPr id="223" name="Google Shape;223;p21"/>
          <p:cNvSpPr txBox="1"/>
          <p:nvPr/>
        </p:nvSpPr>
        <p:spPr>
          <a:xfrm>
            <a:off x="-5018050" y="4277638"/>
            <a:ext cx="38799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Source Sans Pro"/>
                <a:ea typeface="Source Sans Pro"/>
                <a:cs typeface="Source Sans Pro"/>
                <a:sym typeface="Source Sans Pro"/>
              </a:rPr>
              <a:t>Repository</a:t>
            </a:r>
            <a:endParaRPr b="1" sz="1200">
              <a:latin typeface="Source Sans Pro"/>
              <a:ea typeface="Source Sans Pro"/>
              <a:cs typeface="Source Sans Pro"/>
              <a:sym typeface="Source Sans Pro"/>
            </a:endParaRPr>
          </a:p>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5"/>
              </a:rPr>
              <a:t>https://github.com/arvados/bh20-seq-resource</a:t>
            </a:r>
            <a:endParaRPr sz="1100"/>
          </a:p>
        </p:txBody>
      </p:sp>
      <p:sp>
        <p:nvSpPr>
          <p:cNvPr id="224" name="Google Shape;224;p21"/>
          <p:cNvSpPr txBox="1"/>
          <p:nvPr/>
        </p:nvSpPr>
        <p:spPr>
          <a:xfrm>
            <a:off x="-4348925" y="3038400"/>
            <a:ext cx="22245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Source Sans Pro"/>
                <a:ea typeface="Source Sans Pro"/>
                <a:cs typeface="Source Sans Pro"/>
                <a:sym typeface="Source Sans Pro"/>
              </a:rPr>
              <a:t>Website</a:t>
            </a:r>
            <a:endParaRPr b="1" sz="1200">
              <a:latin typeface="Source Sans Pro"/>
              <a:ea typeface="Source Sans Pro"/>
              <a:cs typeface="Source Sans Pro"/>
              <a:sym typeface="Source Sans Pro"/>
            </a:endParaRPr>
          </a:p>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6"/>
              </a:rPr>
              <a:t>http://covid19.genenetwork.org </a:t>
            </a:r>
            <a:endParaRPr sz="1100"/>
          </a:p>
        </p:txBody>
      </p:sp>
      <p:pic>
        <p:nvPicPr>
          <p:cNvPr id="225" name="Google Shape;225;p21"/>
          <p:cNvPicPr preferRelativeResize="0"/>
          <p:nvPr/>
        </p:nvPicPr>
        <p:blipFill>
          <a:blip r:embed="rId7">
            <a:alphaModFix/>
          </a:blip>
          <a:stretch>
            <a:fillRect/>
          </a:stretch>
        </p:blipFill>
        <p:spPr>
          <a:xfrm>
            <a:off x="-4157563" y="4316875"/>
            <a:ext cx="824475" cy="256275"/>
          </a:xfrm>
          <a:prstGeom prst="rect">
            <a:avLst/>
          </a:prstGeom>
          <a:noFill/>
          <a:ln>
            <a:noFill/>
          </a:ln>
        </p:spPr>
      </p:pic>
      <p:pic>
        <p:nvPicPr>
          <p:cNvPr id="226" name="Google Shape;226;p21"/>
          <p:cNvPicPr preferRelativeResize="0"/>
          <p:nvPr/>
        </p:nvPicPr>
        <p:blipFill>
          <a:blip r:embed="rId8">
            <a:alphaModFix/>
          </a:blip>
          <a:stretch>
            <a:fillRect/>
          </a:stretch>
        </p:blipFill>
        <p:spPr>
          <a:xfrm>
            <a:off x="-3641286" y="2964925"/>
            <a:ext cx="361222" cy="362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3F3D42"/>
      </a:dk1>
      <a:lt1>
        <a:srgbClr val="FFFFFF"/>
      </a:lt1>
      <a:dk2>
        <a:srgbClr val="301717"/>
      </a:dk2>
      <a:lt2>
        <a:srgbClr val="7F7F7F"/>
      </a:lt2>
      <a:accent1>
        <a:srgbClr val="333333"/>
      </a:accent1>
      <a:accent2>
        <a:srgbClr val="5E2B97"/>
      </a:accent2>
      <a:accent3>
        <a:srgbClr val="7E57C2"/>
      </a:accent3>
      <a:accent4>
        <a:srgbClr val="C77025"/>
      </a:accent4>
      <a:accent5>
        <a:srgbClr val="00887B"/>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